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tags/tag1.xml" ContentType="application/vnd.openxmlformats-officedocument.presentationml.tags+xml"/>
  <Override PartName="/ppt/notesSlides/notesSlide66.xml" ContentType="application/vnd.openxmlformats-officedocument.presentationml.notesSlide+xml"/>
  <Override PartName="/ppt/tags/tag2.xml" ContentType="application/vnd.openxmlformats-officedocument.presentationml.tag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tags/tag3.xml" ContentType="application/vnd.openxmlformats-officedocument.presentationml.tags+xml"/>
  <Override PartName="/ppt/notesSlides/notesSlide70.xml" ContentType="application/vnd.openxmlformats-officedocument.presentationml.notesSlide+xml"/>
  <Override PartName="/ppt/tags/tag4.xml" ContentType="application/vnd.openxmlformats-officedocument.presentationml.tags+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tags/tag5.xml" ContentType="application/vnd.openxmlformats-officedocument.presentationml.tags+xml"/>
  <Override PartName="/ppt/notesSlides/notesSlide127.xml" ContentType="application/vnd.openxmlformats-officedocument.presentationml.notesSlide+xml"/>
  <Override PartName="/ppt/tags/tag6.xml" ContentType="application/vnd.openxmlformats-officedocument.presentationml.tags+xml"/>
  <Override PartName="/ppt/notesSlides/notesSlide128.xml" ContentType="application/vnd.openxmlformats-officedocument.presentationml.notesSlide+xml"/>
  <Override PartName="/ppt/tags/tag7.xml" ContentType="application/vnd.openxmlformats-officedocument.presentationml.tags+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46"/>
  </p:notesMasterIdLst>
  <p:sldIdLst>
    <p:sldId id="416" r:id="rId2"/>
    <p:sldId id="419" r:id="rId3"/>
    <p:sldId id="310" r:id="rId4"/>
    <p:sldId id="413" r:id="rId5"/>
    <p:sldId id="293" r:id="rId6"/>
    <p:sldId id="421" r:id="rId7"/>
    <p:sldId id="295" r:id="rId8"/>
    <p:sldId id="296" r:id="rId9"/>
    <p:sldId id="298" r:id="rId10"/>
    <p:sldId id="297" r:id="rId11"/>
    <p:sldId id="420" r:id="rId12"/>
    <p:sldId id="414" r:id="rId13"/>
    <p:sldId id="422" r:id="rId14"/>
    <p:sldId id="312" r:id="rId15"/>
    <p:sldId id="428" r:id="rId16"/>
    <p:sldId id="423" r:id="rId17"/>
    <p:sldId id="424" r:id="rId18"/>
    <p:sldId id="426" r:id="rId19"/>
    <p:sldId id="425" r:id="rId20"/>
    <p:sldId id="434" r:id="rId21"/>
    <p:sldId id="435" r:id="rId22"/>
    <p:sldId id="307" r:id="rId23"/>
    <p:sldId id="430" r:id="rId24"/>
    <p:sldId id="431" r:id="rId25"/>
    <p:sldId id="299" r:id="rId26"/>
    <p:sldId id="300" r:id="rId27"/>
    <p:sldId id="301" r:id="rId28"/>
    <p:sldId id="302" r:id="rId29"/>
    <p:sldId id="303" r:id="rId30"/>
    <p:sldId id="304" r:id="rId31"/>
    <p:sldId id="305" r:id="rId32"/>
    <p:sldId id="306" r:id="rId33"/>
    <p:sldId id="415" r:id="rId34"/>
    <p:sldId id="436" r:id="rId35"/>
    <p:sldId id="437" r:id="rId36"/>
    <p:sldId id="438" r:id="rId37"/>
    <p:sldId id="314" r:id="rId38"/>
    <p:sldId id="439" r:id="rId39"/>
    <p:sldId id="440" r:id="rId40"/>
    <p:sldId id="315" r:id="rId41"/>
    <p:sldId id="441" r:id="rId42"/>
    <p:sldId id="442" r:id="rId43"/>
    <p:sldId id="316" r:id="rId44"/>
    <p:sldId id="445" r:id="rId45"/>
    <p:sldId id="317" r:id="rId46"/>
    <p:sldId id="318" r:id="rId47"/>
    <p:sldId id="443" r:id="rId48"/>
    <p:sldId id="444" r:id="rId49"/>
    <p:sldId id="320" r:id="rId50"/>
    <p:sldId id="321" r:id="rId51"/>
    <p:sldId id="322" r:id="rId52"/>
    <p:sldId id="323" r:id="rId53"/>
    <p:sldId id="324" r:id="rId54"/>
    <p:sldId id="325" r:id="rId55"/>
    <p:sldId id="446" r:id="rId56"/>
    <p:sldId id="326" r:id="rId57"/>
    <p:sldId id="319" r:id="rId58"/>
    <p:sldId id="327" r:id="rId59"/>
    <p:sldId id="448" r:id="rId60"/>
    <p:sldId id="338" r:id="rId61"/>
    <p:sldId id="329" r:id="rId62"/>
    <p:sldId id="331" r:id="rId63"/>
    <p:sldId id="474" r:id="rId64"/>
    <p:sldId id="340" r:id="rId65"/>
    <p:sldId id="341" r:id="rId66"/>
    <p:sldId id="343" r:id="rId67"/>
    <p:sldId id="342" r:id="rId68"/>
    <p:sldId id="346" r:id="rId69"/>
    <p:sldId id="347" r:id="rId70"/>
    <p:sldId id="348" r:id="rId71"/>
    <p:sldId id="349" r:id="rId72"/>
    <p:sldId id="350" r:id="rId73"/>
    <p:sldId id="449" r:id="rId74"/>
    <p:sldId id="450" r:id="rId75"/>
    <p:sldId id="455" r:id="rId76"/>
    <p:sldId id="456" r:id="rId77"/>
    <p:sldId id="313" r:id="rId78"/>
    <p:sldId id="352" r:id="rId79"/>
    <p:sldId id="353" r:id="rId80"/>
    <p:sldId id="473" r:id="rId81"/>
    <p:sldId id="354" r:id="rId82"/>
    <p:sldId id="355" r:id="rId83"/>
    <p:sldId id="452" r:id="rId84"/>
    <p:sldId id="451" r:id="rId85"/>
    <p:sldId id="357" r:id="rId86"/>
    <p:sldId id="453" r:id="rId87"/>
    <p:sldId id="454" r:id="rId88"/>
    <p:sldId id="457" r:id="rId89"/>
    <p:sldId id="458" r:id="rId90"/>
    <p:sldId id="360" r:id="rId91"/>
    <p:sldId id="459" r:id="rId92"/>
    <p:sldId id="460" r:id="rId93"/>
    <p:sldId id="461" r:id="rId94"/>
    <p:sldId id="358" r:id="rId95"/>
    <p:sldId id="362" r:id="rId96"/>
    <p:sldId id="462" r:id="rId97"/>
    <p:sldId id="363" r:id="rId98"/>
    <p:sldId id="365" r:id="rId99"/>
    <p:sldId id="366" r:id="rId100"/>
    <p:sldId id="471" r:id="rId101"/>
    <p:sldId id="364" r:id="rId102"/>
    <p:sldId id="389" r:id="rId103"/>
    <p:sldId id="475" r:id="rId104"/>
    <p:sldId id="369" r:id="rId105"/>
    <p:sldId id="374" r:id="rId106"/>
    <p:sldId id="375" r:id="rId107"/>
    <p:sldId id="376" r:id="rId108"/>
    <p:sldId id="472" r:id="rId109"/>
    <p:sldId id="463" r:id="rId110"/>
    <p:sldId id="465" r:id="rId111"/>
    <p:sldId id="371" r:id="rId112"/>
    <p:sldId id="388" r:id="rId113"/>
    <p:sldId id="390" r:id="rId114"/>
    <p:sldId id="466" r:id="rId115"/>
    <p:sldId id="467" r:id="rId116"/>
    <p:sldId id="476" r:id="rId117"/>
    <p:sldId id="380" r:id="rId118"/>
    <p:sldId id="382" r:id="rId119"/>
    <p:sldId id="468" r:id="rId120"/>
    <p:sldId id="381" r:id="rId121"/>
    <p:sldId id="469" r:id="rId122"/>
    <p:sldId id="417" r:id="rId123"/>
    <p:sldId id="470" r:id="rId124"/>
    <p:sldId id="385" r:id="rId125"/>
    <p:sldId id="387" r:id="rId126"/>
    <p:sldId id="391" r:id="rId127"/>
    <p:sldId id="392" r:id="rId128"/>
    <p:sldId id="393" r:id="rId129"/>
    <p:sldId id="394" r:id="rId130"/>
    <p:sldId id="395" r:id="rId131"/>
    <p:sldId id="397" r:id="rId132"/>
    <p:sldId id="398" r:id="rId133"/>
    <p:sldId id="400" r:id="rId134"/>
    <p:sldId id="401" r:id="rId135"/>
    <p:sldId id="402" r:id="rId136"/>
    <p:sldId id="404" r:id="rId137"/>
    <p:sldId id="405" r:id="rId138"/>
    <p:sldId id="408" r:id="rId139"/>
    <p:sldId id="406" r:id="rId140"/>
    <p:sldId id="407" r:id="rId141"/>
    <p:sldId id="409" r:id="rId142"/>
    <p:sldId id="410" r:id="rId143"/>
    <p:sldId id="411" r:id="rId144"/>
    <p:sldId id="412" r:id="rId1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00"/>
    <a:srgbClr val="BF0000"/>
    <a:srgbClr val="010000"/>
    <a:srgbClr val="FEFFFF"/>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3CB6E2-E098-674D-A01E-4DB367EF18E6}" v="1" dt="2021-02-07T00:11:18.8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745" autoAdjust="0"/>
    <p:restoredTop sz="78297" autoAdjust="0"/>
  </p:normalViewPr>
  <p:slideViewPr>
    <p:cSldViewPr snapToGrid="0" snapToObjects="1">
      <p:cViewPr varScale="1">
        <p:scale>
          <a:sx n="84" d="100"/>
          <a:sy n="84" d="100"/>
        </p:scale>
        <p:origin x="190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100" d="100"/>
          <a:sy n="100" d="100"/>
        </p:scale>
        <p:origin x="2112" y="-16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viewProps" Target="viewProps.xml"/><Relationship Id="rId15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microsoft.com/office/2015/10/relationships/revisionInfo" Target="revisionInfo.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elyn Peay" userId="969afaacf5236310" providerId="LiveId" clId="{1C3CB6E2-E098-674D-A01E-4DB367EF18E6}"/>
    <pc:docChg chg="custSel modSld">
      <pc:chgData name="Kaelyn Peay" userId="969afaacf5236310" providerId="LiveId" clId="{1C3CB6E2-E098-674D-A01E-4DB367EF18E6}" dt="2021-02-07T00:12:22.159" v="5" actId="478"/>
      <pc:docMkLst>
        <pc:docMk/>
      </pc:docMkLst>
      <pc:sldChg chg="addSp delSp modSp mod">
        <pc:chgData name="Kaelyn Peay" userId="969afaacf5236310" providerId="LiveId" clId="{1C3CB6E2-E098-674D-A01E-4DB367EF18E6}" dt="2021-02-07T00:12:22.159" v="5" actId="478"/>
        <pc:sldMkLst>
          <pc:docMk/>
          <pc:sldMk cId="536857619" sldId="409"/>
        </pc:sldMkLst>
        <pc:picChg chg="add del mod">
          <ac:chgData name="Kaelyn Peay" userId="969afaacf5236310" providerId="LiveId" clId="{1C3CB6E2-E098-674D-A01E-4DB367EF18E6}" dt="2021-02-07T00:12:22.159" v="5" actId="478"/>
          <ac:picMkLst>
            <pc:docMk/>
            <pc:sldMk cId="536857619" sldId="409"/>
            <ac:picMk id="6" creationId="{B8E291D7-CA0E-7F44-8523-D8E6C64A73D0}"/>
          </ac:picMkLst>
        </pc:picChg>
      </pc:sldChg>
    </pc:docChg>
  </pc:docChgLst>
  <pc:docChgLst>
    <pc:chgData name="Kris Udd" userId="1177e061ad7f1e06" providerId="LiveId" clId="{D5FD731F-9ABC-4E8A-9325-3D2C0D25F972}"/>
    <pc:docChg chg="custSel addSld modSld">
      <pc:chgData name="Kris Udd" userId="1177e061ad7f1e06" providerId="LiveId" clId="{D5FD731F-9ABC-4E8A-9325-3D2C0D25F972}" dt="2020-08-27T17:43:49.247" v="65" actId="1076"/>
      <pc:docMkLst>
        <pc:docMk/>
      </pc:docMkLst>
      <pc:sldChg chg="addSp modSp mod modNotes">
        <pc:chgData name="Kris Udd" userId="1177e061ad7f1e06" providerId="LiveId" clId="{D5FD731F-9ABC-4E8A-9325-3D2C0D25F972}" dt="2020-08-27T17:43:49.247" v="65" actId="1076"/>
        <pc:sldMkLst>
          <pc:docMk/>
          <pc:sldMk cId="996762006" sldId="310"/>
        </pc:sldMkLst>
        <pc:spChg chg="add mod">
          <ac:chgData name="Kris Udd" userId="1177e061ad7f1e06" providerId="LiveId" clId="{D5FD731F-9ABC-4E8A-9325-3D2C0D25F972}" dt="2020-08-27T17:30:46.513" v="2"/>
          <ac:spMkLst>
            <pc:docMk/>
            <pc:sldMk cId="996762006" sldId="310"/>
            <ac:spMk id="5" creationId="{E891940D-E202-495D-9C13-34F9D4CCFF98}"/>
          </ac:spMkLst>
        </pc:spChg>
        <pc:spChg chg="add mod">
          <ac:chgData name="Kris Udd" userId="1177e061ad7f1e06" providerId="LiveId" clId="{D5FD731F-9ABC-4E8A-9325-3D2C0D25F972}" dt="2020-08-27T17:43:49.247" v="65" actId="1076"/>
          <ac:spMkLst>
            <pc:docMk/>
            <pc:sldMk cId="996762006" sldId="310"/>
            <ac:spMk id="9" creationId="{3C735D90-9E3C-4BB0-9356-A650EC01870E}"/>
          </ac:spMkLst>
        </pc:spChg>
      </pc:sldChg>
      <pc:sldChg chg="modNotes">
        <pc:chgData name="Kris Udd" userId="1177e061ad7f1e06" providerId="LiveId" clId="{D5FD731F-9ABC-4E8A-9325-3D2C0D25F972}" dt="2020-08-27T17:30:46.513" v="2"/>
        <pc:sldMkLst>
          <pc:docMk/>
          <pc:sldMk cId="958921106" sldId="313"/>
        </pc:sldMkLst>
      </pc:sldChg>
      <pc:sldChg chg="modNotes">
        <pc:chgData name="Kris Udd" userId="1177e061ad7f1e06" providerId="LiveId" clId="{D5FD731F-9ABC-4E8A-9325-3D2C0D25F972}" dt="2020-08-27T17:30:46.513" v="2"/>
        <pc:sldMkLst>
          <pc:docMk/>
          <pc:sldMk cId="720144621" sldId="352"/>
        </pc:sldMkLst>
      </pc:sldChg>
      <pc:sldChg chg="modNotes">
        <pc:chgData name="Kris Udd" userId="1177e061ad7f1e06" providerId="LiveId" clId="{D5FD731F-9ABC-4E8A-9325-3D2C0D25F972}" dt="2020-08-27T17:30:46.513" v="2"/>
        <pc:sldMkLst>
          <pc:docMk/>
          <pc:sldMk cId="1255143680" sldId="353"/>
        </pc:sldMkLst>
      </pc:sldChg>
      <pc:sldChg chg="modNotes">
        <pc:chgData name="Kris Udd" userId="1177e061ad7f1e06" providerId="LiveId" clId="{D5FD731F-9ABC-4E8A-9325-3D2C0D25F972}" dt="2020-08-27T17:30:46.513" v="2"/>
        <pc:sldMkLst>
          <pc:docMk/>
          <pc:sldMk cId="1932763936" sldId="355"/>
        </pc:sldMkLst>
      </pc:sldChg>
      <pc:sldChg chg="modNotes">
        <pc:chgData name="Kris Udd" userId="1177e061ad7f1e06" providerId="LiveId" clId="{D5FD731F-9ABC-4E8A-9325-3D2C0D25F972}" dt="2020-08-27T17:30:46.513" v="2"/>
        <pc:sldMkLst>
          <pc:docMk/>
          <pc:sldMk cId="971500117" sldId="358"/>
        </pc:sldMkLst>
      </pc:sldChg>
      <pc:sldChg chg="modNotes">
        <pc:chgData name="Kris Udd" userId="1177e061ad7f1e06" providerId="LiveId" clId="{D5FD731F-9ABC-4E8A-9325-3D2C0D25F972}" dt="2020-08-27T17:30:46.513" v="2"/>
        <pc:sldMkLst>
          <pc:docMk/>
          <pc:sldMk cId="1030124659" sldId="359"/>
        </pc:sldMkLst>
      </pc:sldChg>
      <pc:sldChg chg="modNotes">
        <pc:chgData name="Kris Udd" userId="1177e061ad7f1e06" providerId="LiveId" clId="{D5FD731F-9ABC-4E8A-9325-3D2C0D25F972}" dt="2020-08-27T17:30:46.513" v="2"/>
        <pc:sldMkLst>
          <pc:docMk/>
          <pc:sldMk cId="2112655394" sldId="362"/>
        </pc:sldMkLst>
      </pc:sldChg>
      <pc:sldChg chg="modNotes">
        <pc:chgData name="Kris Udd" userId="1177e061ad7f1e06" providerId="LiveId" clId="{D5FD731F-9ABC-4E8A-9325-3D2C0D25F972}" dt="2020-08-27T17:30:46.513" v="2"/>
        <pc:sldMkLst>
          <pc:docMk/>
          <pc:sldMk cId="2012673797" sldId="381"/>
        </pc:sldMkLst>
      </pc:sldChg>
      <pc:sldChg chg="modNotes">
        <pc:chgData name="Kris Udd" userId="1177e061ad7f1e06" providerId="LiveId" clId="{D5FD731F-9ABC-4E8A-9325-3D2C0D25F972}" dt="2020-08-27T17:30:46.513" v="2"/>
        <pc:sldMkLst>
          <pc:docMk/>
          <pc:sldMk cId="1384589032" sldId="382"/>
        </pc:sldMkLst>
      </pc:sldChg>
      <pc:sldChg chg="modNotes">
        <pc:chgData name="Kris Udd" userId="1177e061ad7f1e06" providerId="LiveId" clId="{D5FD731F-9ABC-4E8A-9325-3D2C0D25F972}" dt="2020-08-27T17:30:46.513" v="2"/>
        <pc:sldMkLst>
          <pc:docMk/>
          <pc:sldMk cId="213393942" sldId="384"/>
        </pc:sldMkLst>
      </pc:sldChg>
      <pc:sldChg chg="modNotes">
        <pc:chgData name="Kris Udd" userId="1177e061ad7f1e06" providerId="LiveId" clId="{D5FD731F-9ABC-4E8A-9325-3D2C0D25F972}" dt="2020-08-27T17:30:46.513" v="2"/>
        <pc:sldMkLst>
          <pc:docMk/>
          <pc:sldMk cId="1313233570" sldId="395"/>
        </pc:sldMkLst>
      </pc:sldChg>
      <pc:sldChg chg="modNotes">
        <pc:chgData name="Kris Udd" userId="1177e061ad7f1e06" providerId="LiveId" clId="{D5FD731F-9ABC-4E8A-9325-3D2C0D25F972}" dt="2020-08-27T17:30:46.513" v="2"/>
        <pc:sldMkLst>
          <pc:docMk/>
          <pc:sldMk cId="532742541" sldId="397"/>
        </pc:sldMkLst>
      </pc:sldChg>
      <pc:sldChg chg="modNotes">
        <pc:chgData name="Kris Udd" userId="1177e061ad7f1e06" providerId="LiveId" clId="{D5FD731F-9ABC-4E8A-9325-3D2C0D25F972}" dt="2020-08-27T17:30:46.513" v="2"/>
        <pc:sldMkLst>
          <pc:docMk/>
          <pc:sldMk cId="874509810" sldId="398"/>
        </pc:sldMkLst>
      </pc:sldChg>
      <pc:sldChg chg="modNotes">
        <pc:chgData name="Kris Udd" userId="1177e061ad7f1e06" providerId="LiveId" clId="{D5FD731F-9ABC-4E8A-9325-3D2C0D25F972}" dt="2020-08-27T17:30:46.513" v="2"/>
        <pc:sldMkLst>
          <pc:docMk/>
          <pc:sldMk cId="1531820773" sldId="404"/>
        </pc:sldMkLst>
      </pc:sldChg>
      <pc:sldChg chg="modNotes">
        <pc:chgData name="Kris Udd" userId="1177e061ad7f1e06" providerId="LiveId" clId="{D5FD731F-9ABC-4E8A-9325-3D2C0D25F972}" dt="2020-08-27T17:30:46.513" v="2"/>
        <pc:sldMkLst>
          <pc:docMk/>
          <pc:sldMk cId="670391025" sldId="405"/>
        </pc:sldMkLst>
      </pc:sldChg>
      <pc:sldChg chg="modNotes">
        <pc:chgData name="Kris Udd" userId="1177e061ad7f1e06" providerId="LiveId" clId="{D5FD731F-9ABC-4E8A-9325-3D2C0D25F972}" dt="2020-08-27T17:30:46.513" v="2"/>
        <pc:sldMkLst>
          <pc:docMk/>
          <pc:sldMk cId="1330430681" sldId="406"/>
        </pc:sldMkLst>
      </pc:sldChg>
      <pc:sldChg chg="modNotes">
        <pc:chgData name="Kris Udd" userId="1177e061ad7f1e06" providerId="LiveId" clId="{D5FD731F-9ABC-4E8A-9325-3D2C0D25F972}" dt="2020-08-27T17:30:46.513" v="2"/>
        <pc:sldMkLst>
          <pc:docMk/>
          <pc:sldMk cId="121432446" sldId="407"/>
        </pc:sldMkLst>
      </pc:sldChg>
      <pc:sldChg chg="modNotes">
        <pc:chgData name="Kris Udd" userId="1177e061ad7f1e06" providerId="LiveId" clId="{D5FD731F-9ABC-4E8A-9325-3D2C0D25F972}" dt="2020-08-27T17:30:46.513" v="2"/>
        <pc:sldMkLst>
          <pc:docMk/>
          <pc:sldMk cId="763762169" sldId="408"/>
        </pc:sldMkLst>
      </pc:sldChg>
      <pc:sldChg chg="modNotes">
        <pc:chgData name="Kris Udd" userId="1177e061ad7f1e06" providerId="LiveId" clId="{D5FD731F-9ABC-4E8A-9325-3D2C0D25F972}" dt="2020-08-27T17:30:46.513" v="2"/>
        <pc:sldMkLst>
          <pc:docMk/>
          <pc:sldMk cId="536857619" sldId="409"/>
        </pc:sldMkLst>
      </pc:sldChg>
      <pc:sldChg chg="modNotes">
        <pc:chgData name="Kris Udd" userId="1177e061ad7f1e06" providerId="LiveId" clId="{D5FD731F-9ABC-4E8A-9325-3D2C0D25F972}" dt="2020-08-27T17:30:46.513" v="2"/>
        <pc:sldMkLst>
          <pc:docMk/>
          <pc:sldMk cId="716774169" sldId="411"/>
        </pc:sldMkLst>
      </pc:sldChg>
      <pc:sldChg chg="modNotes">
        <pc:chgData name="Kris Udd" userId="1177e061ad7f1e06" providerId="LiveId" clId="{D5FD731F-9ABC-4E8A-9325-3D2C0D25F972}" dt="2020-08-27T17:30:46.513" v="2"/>
        <pc:sldMkLst>
          <pc:docMk/>
          <pc:sldMk cId="220026183" sldId="414"/>
        </pc:sldMkLst>
      </pc:sldChg>
      <pc:sldChg chg="delSp modSp add mod modNotesTx">
        <pc:chgData name="Kris Udd" userId="1177e061ad7f1e06" providerId="LiveId" clId="{D5FD731F-9ABC-4E8A-9325-3D2C0D25F972}" dt="2020-08-27T17:34:22.970" v="63" actId="6549"/>
        <pc:sldMkLst>
          <pc:docMk/>
          <pc:sldMk cId="1555960754" sldId="417"/>
        </pc:sldMkLst>
        <pc:spChg chg="mod">
          <ac:chgData name="Kris Udd" userId="1177e061ad7f1e06" providerId="LiveId" clId="{D5FD731F-9ABC-4E8A-9325-3D2C0D25F972}" dt="2020-08-27T17:34:14.511" v="60" actId="6549"/>
          <ac:spMkLst>
            <pc:docMk/>
            <pc:sldMk cId="1555960754" sldId="417"/>
            <ac:spMk id="2" creationId="{00000000-0000-0000-0000-000000000000}"/>
          </ac:spMkLst>
        </pc:spChg>
        <pc:spChg chg="mod">
          <ac:chgData name="Kris Udd" userId="1177e061ad7f1e06" providerId="LiveId" clId="{D5FD731F-9ABC-4E8A-9325-3D2C0D25F972}" dt="2020-08-27T17:34:18.484" v="62" actId="20577"/>
          <ac:spMkLst>
            <pc:docMk/>
            <pc:sldMk cId="1555960754" sldId="417"/>
            <ac:spMk id="3" creationId="{00000000-0000-0000-0000-000000000000}"/>
          </ac:spMkLst>
        </pc:spChg>
        <pc:spChg chg="mod">
          <ac:chgData name="Kris Udd" userId="1177e061ad7f1e06" providerId="LiveId" clId="{D5FD731F-9ABC-4E8A-9325-3D2C0D25F972}" dt="2020-08-27T17:34:09.235" v="59" actId="20577"/>
          <ac:spMkLst>
            <pc:docMk/>
            <pc:sldMk cId="1555960754" sldId="417"/>
            <ac:spMk id="4" creationId="{00000000-0000-0000-0000-000000000000}"/>
          </ac:spMkLst>
        </pc:spChg>
        <pc:picChg chg="del">
          <ac:chgData name="Kris Udd" userId="1177e061ad7f1e06" providerId="LiveId" clId="{D5FD731F-9ABC-4E8A-9325-3D2C0D25F972}" dt="2020-08-27T17:33:56.940" v="4" actId="478"/>
          <ac:picMkLst>
            <pc:docMk/>
            <pc:sldMk cId="1555960754" sldId="417"/>
            <ac:picMk id="5" creationId="{00000000-0000-0000-0000-000000000000}"/>
          </ac:picMkLst>
        </pc:picChg>
      </pc:sldChg>
    </pc:docChg>
  </pc:docChgLst>
  <pc:docChgLst>
    <pc:chgData name="Bethany Bolen" userId="8e338a04f9f07398" providerId="LiveId" clId="{64D1D490-F706-475D-B6FA-15A1C9FAF9FF}"/>
    <pc:docChg chg="custSel modSld">
      <pc:chgData name="Bethany Bolen" userId="8e338a04f9f07398" providerId="LiveId" clId="{64D1D490-F706-475D-B6FA-15A1C9FAF9FF}" dt="2020-09-05T04:39:06.179" v="72" actId="732"/>
      <pc:docMkLst>
        <pc:docMk/>
      </pc:docMkLst>
      <pc:sldChg chg="addSp delSp modSp mod">
        <pc:chgData name="Bethany Bolen" userId="8e338a04f9f07398" providerId="LiveId" clId="{64D1D490-F706-475D-B6FA-15A1C9FAF9FF}" dt="2020-09-05T04:36:16.623" v="4" actId="478"/>
        <pc:sldMkLst>
          <pc:docMk/>
          <pc:sldMk cId="30597978" sldId="340"/>
        </pc:sldMkLst>
        <pc:picChg chg="add mod ord">
          <ac:chgData name="Bethany Bolen" userId="8e338a04f9f07398" providerId="LiveId" clId="{64D1D490-F706-475D-B6FA-15A1C9FAF9FF}" dt="2020-09-05T04:36:15.821" v="3" actId="962"/>
          <ac:picMkLst>
            <pc:docMk/>
            <pc:sldMk cId="30597978" sldId="340"/>
            <ac:picMk id="6" creationId="{4CEDB5CC-91BF-4D06-87BC-C01A17D10FEE}"/>
          </ac:picMkLst>
        </pc:picChg>
        <pc:picChg chg="del">
          <ac:chgData name="Bethany Bolen" userId="8e338a04f9f07398" providerId="LiveId" clId="{64D1D490-F706-475D-B6FA-15A1C9FAF9FF}" dt="2020-09-05T04:36:16.623" v="4" actId="478"/>
          <ac:picMkLst>
            <pc:docMk/>
            <pc:sldMk cId="30597978" sldId="340"/>
            <ac:picMk id="10" creationId="{00000000-0000-0000-0000-000000000000}"/>
          </ac:picMkLst>
        </pc:picChg>
      </pc:sldChg>
      <pc:sldChg chg="addSp delSp modSp mod">
        <pc:chgData name="Bethany Bolen" userId="8e338a04f9f07398" providerId="LiveId" clId="{64D1D490-F706-475D-B6FA-15A1C9FAF9FF}" dt="2020-09-05T04:36:23.115" v="9" actId="478"/>
        <pc:sldMkLst>
          <pc:docMk/>
          <pc:sldMk cId="746837392" sldId="341"/>
        </pc:sldMkLst>
        <pc:picChg chg="add mod ord">
          <ac:chgData name="Bethany Bolen" userId="8e338a04f9f07398" providerId="LiveId" clId="{64D1D490-F706-475D-B6FA-15A1C9FAF9FF}" dt="2020-09-05T04:36:22.035" v="8" actId="962"/>
          <ac:picMkLst>
            <pc:docMk/>
            <pc:sldMk cId="746837392" sldId="341"/>
            <ac:picMk id="6" creationId="{465F003F-B1B3-40BC-9826-82B6CC39B2CD}"/>
          </ac:picMkLst>
        </pc:picChg>
        <pc:picChg chg="del">
          <ac:chgData name="Bethany Bolen" userId="8e338a04f9f07398" providerId="LiveId" clId="{64D1D490-F706-475D-B6FA-15A1C9FAF9FF}" dt="2020-09-05T04:36:23.115" v="9" actId="478"/>
          <ac:picMkLst>
            <pc:docMk/>
            <pc:sldMk cId="746837392" sldId="341"/>
            <ac:picMk id="10" creationId="{00000000-0000-0000-0000-000000000000}"/>
          </ac:picMkLst>
        </pc:picChg>
      </pc:sldChg>
      <pc:sldChg chg="addSp delSp modSp mod">
        <pc:chgData name="Bethany Bolen" userId="8e338a04f9f07398" providerId="LiveId" clId="{64D1D490-F706-475D-B6FA-15A1C9FAF9FF}" dt="2020-09-05T04:36:33.060" v="14" actId="478"/>
        <pc:sldMkLst>
          <pc:docMk/>
          <pc:sldMk cId="2081712852" sldId="354"/>
        </pc:sldMkLst>
        <pc:picChg chg="del">
          <ac:chgData name="Bethany Bolen" userId="8e338a04f9f07398" providerId="LiveId" clId="{64D1D490-F706-475D-B6FA-15A1C9FAF9FF}" dt="2020-09-05T04:36:33.060" v="14" actId="478"/>
          <ac:picMkLst>
            <pc:docMk/>
            <pc:sldMk cId="2081712852" sldId="354"/>
            <ac:picMk id="5" creationId="{00000000-0000-0000-0000-000000000000}"/>
          </ac:picMkLst>
        </pc:picChg>
        <pc:picChg chg="add mod ord">
          <ac:chgData name="Bethany Bolen" userId="8e338a04f9f07398" providerId="LiveId" clId="{64D1D490-F706-475D-B6FA-15A1C9FAF9FF}" dt="2020-09-05T04:36:31.915" v="13" actId="167"/>
          <ac:picMkLst>
            <pc:docMk/>
            <pc:sldMk cId="2081712852" sldId="354"/>
            <ac:picMk id="7" creationId="{4ECABE34-1BCC-4BFF-B982-98BD5108BEEA}"/>
          </ac:picMkLst>
        </pc:picChg>
      </pc:sldChg>
      <pc:sldChg chg="addSp delSp modSp mod">
        <pc:chgData name="Bethany Bolen" userId="8e338a04f9f07398" providerId="LiveId" clId="{64D1D490-F706-475D-B6FA-15A1C9FAF9FF}" dt="2020-09-05T04:36:47.107" v="21" actId="478"/>
        <pc:sldMkLst>
          <pc:docMk/>
          <pc:sldMk cId="2129068226" sldId="357"/>
        </pc:sldMkLst>
        <pc:picChg chg="del">
          <ac:chgData name="Bethany Bolen" userId="8e338a04f9f07398" providerId="LiveId" clId="{64D1D490-F706-475D-B6FA-15A1C9FAF9FF}" dt="2020-09-05T04:36:47.107" v="21" actId="478"/>
          <ac:picMkLst>
            <pc:docMk/>
            <pc:sldMk cId="2129068226" sldId="357"/>
            <ac:picMk id="5" creationId="{00000000-0000-0000-0000-000000000000}"/>
          </ac:picMkLst>
        </pc:picChg>
        <pc:picChg chg="add mod ord">
          <ac:chgData name="Bethany Bolen" userId="8e338a04f9f07398" providerId="LiveId" clId="{64D1D490-F706-475D-B6FA-15A1C9FAF9FF}" dt="2020-09-05T04:36:46.173" v="20" actId="167"/>
          <ac:picMkLst>
            <pc:docMk/>
            <pc:sldMk cId="2129068226" sldId="357"/>
            <ac:picMk id="8" creationId="{EADF699F-B32C-4C42-81F0-DA263886EC00}"/>
          </ac:picMkLst>
        </pc:picChg>
      </pc:sldChg>
      <pc:sldChg chg="addSp delSp modSp mod">
        <pc:chgData name="Bethany Bolen" userId="8e338a04f9f07398" providerId="LiveId" clId="{64D1D490-F706-475D-B6FA-15A1C9FAF9FF}" dt="2020-09-05T04:36:56.877" v="26" actId="478"/>
        <pc:sldMkLst>
          <pc:docMk/>
          <pc:sldMk cId="1106106046" sldId="375"/>
        </pc:sldMkLst>
        <pc:picChg chg="del">
          <ac:chgData name="Bethany Bolen" userId="8e338a04f9f07398" providerId="LiveId" clId="{64D1D490-F706-475D-B6FA-15A1C9FAF9FF}" dt="2020-09-05T04:36:56.877" v="26" actId="478"/>
          <ac:picMkLst>
            <pc:docMk/>
            <pc:sldMk cId="1106106046" sldId="375"/>
            <ac:picMk id="6" creationId="{00000000-0000-0000-0000-000000000000}"/>
          </ac:picMkLst>
        </pc:picChg>
        <pc:picChg chg="add mod ord">
          <ac:chgData name="Bethany Bolen" userId="8e338a04f9f07398" providerId="LiveId" clId="{64D1D490-F706-475D-B6FA-15A1C9FAF9FF}" dt="2020-09-05T04:36:55.809" v="25" actId="167"/>
          <ac:picMkLst>
            <pc:docMk/>
            <pc:sldMk cId="1106106046" sldId="375"/>
            <ac:picMk id="7" creationId="{C86BBC2F-039A-4A10-8DC4-C7949B91C8C1}"/>
          </ac:picMkLst>
        </pc:picChg>
      </pc:sldChg>
      <pc:sldChg chg="addSp delSp modSp mod">
        <pc:chgData name="Bethany Bolen" userId="8e338a04f9f07398" providerId="LiveId" clId="{64D1D490-F706-475D-B6FA-15A1C9FAF9FF}" dt="2020-09-05T04:37:02.284" v="31" actId="478"/>
        <pc:sldMkLst>
          <pc:docMk/>
          <pc:sldMk cId="1594771380" sldId="376"/>
        </pc:sldMkLst>
        <pc:picChg chg="del">
          <ac:chgData name="Bethany Bolen" userId="8e338a04f9f07398" providerId="LiveId" clId="{64D1D490-F706-475D-B6FA-15A1C9FAF9FF}" dt="2020-09-05T04:37:02.284" v="31" actId="478"/>
          <ac:picMkLst>
            <pc:docMk/>
            <pc:sldMk cId="1594771380" sldId="376"/>
            <ac:picMk id="5" creationId="{00000000-0000-0000-0000-000000000000}"/>
          </ac:picMkLst>
        </pc:picChg>
        <pc:picChg chg="add mod ord">
          <ac:chgData name="Bethany Bolen" userId="8e338a04f9f07398" providerId="LiveId" clId="{64D1D490-F706-475D-B6FA-15A1C9FAF9FF}" dt="2020-09-05T04:37:01.283" v="30" actId="962"/>
          <ac:picMkLst>
            <pc:docMk/>
            <pc:sldMk cId="1594771380" sldId="376"/>
            <ac:picMk id="7" creationId="{745FE6C3-B544-4766-8AB3-E44F8C4019D4}"/>
          </ac:picMkLst>
        </pc:picChg>
      </pc:sldChg>
      <pc:sldChg chg="addSp delSp modSp mod">
        <pc:chgData name="Bethany Bolen" userId="8e338a04f9f07398" providerId="LiveId" clId="{64D1D490-F706-475D-B6FA-15A1C9FAF9FF}" dt="2020-09-05T04:37:08.336" v="36" actId="478"/>
        <pc:sldMkLst>
          <pc:docMk/>
          <pc:sldMk cId="1974020367" sldId="377"/>
        </pc:sldMkLst>
        <pc:picChg chg="del">
          <ac:chgData name="Bethany Bolen" userId="8e338a04f9f07398" providerId="LiveId" clId="{64D1D490-F706-475D-B6FA-15A1C9FAF9FF}" dt="2020-09-05T04:37:08.336" v="36" actId="478"/>
          <ac:picMkLst>
            <pc:docMk/>
            <pc:sldMk cId="1974020367" sldId="377"/>
            <ac:picMk id="6" creationId="{00000000-0000-0000-0000-000000000000}"/>
          </ac:picMkLst>
        </pc:picChg>
        <pc:picChg chg="add mod ord">
          <ac:chgData name="Bethany Bolen" userId="8e338a04f9f07398" providerId="LiveId" clId="{64D1D490-F706-475D-B6FA-15A1C9FAF9FF}" dt="2020-09-05T04:37:06.978" v="35" actId="167"/>
          <ac:picMkLst>
            <pc:docMk/>
            <pc:sldMk cId="1974020367" sldId="377"/>
            <ac:picMk id="7" creationId="{40D7B487-9F2E-4018-9D5A-1463C1BBFA04}"/>
          </ac:picMkLst>
        </pc:picChg>
      </pc:sldChg>
      <pc:sldChg chg="addSp delSp modSp mod">
        <pc:chgData name="Bethany Bolen" userId="8e338a04f9f07398" providerId="LiveId" clId="{64D1D490-F706-475D-B6FA-15A1C9FAF9FF}" dt="2020-09-05T04:37:15.378" v="41" actId="478"/>
        <pc:sldMkLst>
          <pc:docMk/>
          <pc:sldMk cId="1350117555" sldId="380"/>
        </pc:sldMkLst>
        <pc:picChg chg="del mod">
          <ac:chgData name="Bethany Bolen" userId="8e338a04f9f07398" providerId="LiveId" clId="{64D1D490-F706-475D-B6FA-15A1C9FAF9FF}" dt="2020-09-05T04:37:15.378" v="41" actId="478"/>
          <ac:picMkLst>
            <pc:docMk/>
            <pc:sldMk cId="1350117555" sldId="380"/>
            <ac:picMk id="5" creationId="{00000000-0000-0000-0000-000000000000}"/>
          </ac:picMkLst>
        </pc:picChg>
        <pc:picChg chg="add mod ord">
          <ac:chgData name="Bethany Bolen" userId="8e338a04f9f07398" providerId="LiveId" clId="{64D1D490-F706-475D-B6FA-15A1C9FAF9FF}" dt="2020-09-05T04:37:15.074" v="39" actId="27614"/>
          <ac:picMkLst>
            <pc:docMk/>
            <pc:sldMk cId="1350117555" sldId="380"/>
            <ac:picMk id="7" creationId="{248C1832-037C-49F9-9D86-F204AE8AEA02}"/>
          </ac:picMkLst>
        </pc:picChg>
      </pc:sldChg>
      <pc:sldChg chg="addSp delSp modSp mod">
        <pc:chgData name="Bethany Bolen" userId="8e338a04f9f07398" providerId="LiveId" clId="{64D1D490-F706-475D-B6FA-15A1C9FAF9FF}" dt="2020-09-05T04:37:36.788" v="49" actId="732"/>
        <pc:sldMkLst>
          <pc:docMk/>
          <pc:sldMk cId="171734834" sldId="396"/>
        </pc:sldMkLst>
        <pc:picChg chg="add mod ord modCrop">
          <ac:chgData name="Bethany Bolen" userId="8e338a04f9f07398" providerId="LiveId" clId="{64D1D490-F706-475D-B6FA-15A1C9FAF9FF}" dt="2020-09-05T04:37:36.788" v="49" actId="732"/>
          <ac:picMkLst>
            <pc:docMk/>
            <pc:sldMk cId="171734834" sldId="396"/>
            <ac:picMk id="6" creationId="{159BDC12-199D-43DD-A197-DF1B215E122C}"/>
          </ac:picMkLst>
        </pc:picChg>
        <pc:picChg chg="del">
          <ac:chgData name="Bethany Bolen" userId="8e338a04f9f07398" providerId="LiveId" clId="{64D1D490-F706-475D-B6FA-15A1C9FAF9FF}" dt="2020-09-05T04:37:30.459" v="47" actId="478"/>
          <ac:picMkLst>
            <pc:docMk/>
            <pc:sldMk cId="171734834" sldId="396"/>
            <ac:picMk id="7" creationId="{00000000-0000-0000-0000-000000000000}"/>
          </ac:picMkLst>
        </pc:picChg>
      </pc:sldChg>
      <pc:sldChg chg="addSp delSp modSp mod">
        <pc:chgData name="Bethany Bolen" userId="8e338a04f9f07398" providerId="LiveId" clId="{64D1D490-F706-475D-B6FA-15A1C9FAF9FF}" dt="2020-09-05T04:39:06.179" v="72" actId="732"/>
        <pc:sldMkLst>
          <pc:docMk/>
          <pc:sldMk cId="670391025" sldId="405"/>
        </pc:sldMkLst>
        <pc:picChg chg="del">
          <ac:chgData name="Bethany Bolen" userId="8e338a04f9f07398" providerId="LiveId" clId="{64D1D490-F706-475D-B6FA-15A1C9FAF9FF}" dt="2020-09-05T04:38:49.580" v="68" actId="478"/>
          <ac:picMkLst>
            <pc:docMk/>
            <pc:sldMk cId="670391025" sldId="405"/>
            <ac:picMk id="5" creationId="{00000000-0000-0000-0000-000000000000}"/>
          </ac:picMkLst>
        </pc:picChg>
        <pc:picChg chg="add mod ord modCrop">
          <ac:chgData name="Bethany Bolen" userId="8e338a04f9f07398" providerId="LiveId" clId="{64D1D490-F706-475D-B6FA-15A1C9FAF9FF}" dt="2020-09-05T04:39:06.179" v="72" actId="732"/>
          <ac:picMkLst>
            <pc:docMk/>
            <pc:sldMk cId="670391025" sldId="405"/>
            <ac:picMk id="7" creationId="{34E1D115-EDEF-4806-BC51-2904875F54E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12/26/2021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3" Type="http://schemas.openxmlformats.org/officeDocument/2006/relationships/hyperlink" Target="http://digitalcollections.nypl.org/items/510d47dc-4751-a3d9-e040-e00a18064a99" TargetMode="External"/><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auss.info/auss_publication_file.php?pub_id=1031"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auss.info/auss_publication_file.php?pub_id=1031"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s://epdf.pub/hittite-prayers-writings-from-the-ancient-world.html"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digitalcollections.nypl.org/items/510d47dc-4751-a3d9-e040-e00a18064a99"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dirty="0"/>
              <a:t>Most of the restored excavations visible in this photograph date to the time of Hezekiah, but archaeologists discovered remains from earlier periods as well.</a:t>
            </a:r>
          </a:p>
          <a:p>
            <a:pPr marL="0" indent="0" eaLnBrk="1" hangingPunct="1"/>
            <a:endParaRPr lang="en-US" dirty="0"/>
          </a:p>
          <a:p>
            <a:pPr marL="0" indent="0" eaLnBrk="1" hangingPunct="1"/>
            <a:r>
              <a:rPr lang="en-US" dirty="0"/>
              <a:t>tb010703528</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401731119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ws031015675</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150684540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narrowly averted “destruction” of Jerusalem (2 Sam 24:18) </a:t>
            </a:r>
            <a:r>
              <a:rPr lang="en-US" dirty="0"/>
              <a:t>seems to echo the “destroyer” who visited Egypt</a:t>
            </a:r>
            <a:r>
              <a:rPr lang="en-US" baseline="0" dirty="0"/>
              <a:t> in the days of Moses, killing the firstborn (Exod 12:33). </a:t>
            </a:r>
          </a:p>
          <a:p>
            <a:endParaRPr lang="en-US" dirty="0"/>
          </a:p>
          <a:p>
            <a:r>
              <a:rPr lang="en-US" dirty="0"/>
              <a:t>tbs91039701</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117551330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The earliest inhabitation of Jerusalem was on the Eastern Hill. In many ways, this seems illogical, and in fact, Byzantine pilgrims mistakenly identified the oldest part of the city on the Western Hill. The Western Hill is superior to the Eastern Hill because it is larger, flatter, higher and easier to build upon. </a:t>
            </a:r>
            <a:r>
              <a:rPr lang="en-US" baseline="0" dirty="0"/>
              <a:t>However, t</a:t>
            </a:r>
            <a:r>
              <a:rPr lang="en-US" dirty="0"/>
              <a:t>he Eastern Hill was the site of the earliest settlement because of the Gihon Spring, the only water source in the area. The next slide includes labels.</a:t>
            </a:r>
          </a:p>
          <a:p>
            <a:pPr marL="228600" indent="-228600" eaLnBrk="1" hangingPunct="1">
              <a:lnSpc>
                <a:spcPct val="80000"/>
              </a:lnSpc>
            </a:pPr>
            <a:endParaRPr lang="en-US" dirty="0"/>
          </a:p>
          <a:p>
            <a:pPr marL="228600" indent="-228600" eaLnBrk="1" hangingPunct="1"/>
            <a:r>
              <a:rPr lang="en-US" dirty="0"/>
              <a:t>tb010703232</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209105880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The earliest inhabitation of Jerusalem was on the Eastern Hill. In many ways, this seems illogical, and in fact, Byzantine pilgrims mistakenly identified the oldest part of the city on the Western Hill. The Western Hill is superior to the Eastern Hill because it is larger, flatter, higher and easier to build upon. </a:t>
            </a:r>
            <a:r>
              <a:rPr lang="en-US" baseline="0" dirty="0"/>
              <a:t>However, t</a:t>
            </a:r>
            <a:r>
              <a:rPr lang="en-US" dirty="0"/>
              <a:t>he Eastern Hill was the site of the earliest settlement because of the Gihon Spring, the only water source in the area. </a:t>
            </a:r>
          </a:p>
          <a:p>
            <a:pPr marL="0" indent="0" eaLnBrk="1" hangingPunct="1">
              <a:buFontTx/>
              <a:buNone/>
            </a:pPr>
            <a:endParaRPr lang="en-US" dirty="0"/>
          </a:p>
          <a:p>
            <a:pPr marL="228600" indent="-228600" eaLnBrk="1" hangingPunct="1"/>
            <a:r>
              <a:rPr lang="en-US" dirty="0"/>
              <a:t>tb010703232</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334815673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tb031603001</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184209584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threshing floor of Araunah the Jebusite was subsequently purchased</a:t>
            </a:r>
            <a:r>
              <a:rPr lang="en-US" baseline="0" dirty="0"/>
              <a:t> by David as the new home of the temple. This photo provides an idea of what it might have looked like prior to its development.</a:t>
            </a:r>
          </a:p>
          <a:p>
            <a:endParaRPr lang="en-US" dirty="0"/>
          </a:p>
          <a:p>
            <a:r>
              <a:rPr lang="en-US" dirty="0"/>
              <a:t>dad240107</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213374995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threshing floor was a place where sheaves were brought to separate</a:t>
            </a:r>
            <a:r>
              <a:rPr lang="en-US" baseline="0" dirty="0"/>
              <a:t> the grain from the straw and chaff. Livestock were often used to pull a sledge over the sheaves, requiring a large flat area. Ideally it would also be on a hilltop where a breeze could be used to help with winnowing. This photograph was taken at the </a:t>
            </a:r>
            <a:r>
              <a:rPr lang="en-US" baseline="0" dirty="0" err="1"/>
              <a:t>Neot</a:t>
            </a:r>
            <a:r>
              <a:rPr lang="en-US" baseline="0" dirty="0"/>
              <a:t> </a:t>
            </a:r>
            <a:r>
              <a:rPr lang="en-US" baseline="0" dirty="0" err="1"/>
              <a:t>Kedumim</a:t>
            </a:r>
            <a:r>
              <a:rPr lang="en-US" baseline="0" dirty="0"/>
              <a:t> Biblical Landscape Reserve.</a:t>
            </a:r>
          </a:p>
          <a:p>
            <a:endParaRPr lang="en-US" dirty="0"/>
          </a:p>
          <a:p>
            <a:r>
              <a:rPr lang="en-US" dirty="0"/>
              <a:t>tb091403146</a:t>
            </a: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170586669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three sledges</a:t>
            </a:r>
            <a:r>
              <a:rPr lang="en-US" baseline="0" dirty="0"/>
              <a:t> shown here are embedded with stones to help break up the sheaves and separate the grain from the straw and chaff. This photograph was taken at the Yad </a:t>
            </a:r>
            <a:r>
              <a:rPr lang="en-US" baseline="0" dirty="0" err="1"/>
              <a:t>HaShmonah</a:t>
            </a:r>
            <a:r>
              <a:rPr lang="en-US" baseline="0" dirty="0"/>
              <a:t> Biblical Gardens.</a:t>
            </a:r>
            <a:endParaRPr lang="en-US" dirty="0"/>
          </a:p>
          <a:p>
            <a:endParaRPr lang="en-US" dirty="0"/>
          </a:p>
          <a:p>
            <a:r>
              <a:rPr lang="en-US" dirty="0"/>
              <a:t>tb060103400</a:t>
            </a: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57918545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relief depicts men threshing wheat with the help of donkeys. The stacked sheaves are on the far right, while the threshing floor itself is in the center. A man is depicted winnowing at the far left. This relief was photographed at the </a:t>
            </a:r>
            <a:r>
              <a:rPr lang="en-US" dirty="0"/>
              <a:t>Metropolitan Museum of Art in New York City</a:t>
            </a:r>
            <a:r>
              <a:rPr lang="en-US" baseline="0" dirty="0"/>
              <a:t>.</a:t>
            </a:r>
            <a:endParaRPr lang="en-US" dirty="0"/>
          </a:p>
          <a:p>
            <a:endParaRPr lang="en-US" dirty="0"/>
          </a:p>
          <a:p>
            <a:r>
              <a:rPr lang="en-US" dirty="0"/>
              <a:t>adr1711127812</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57918545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illustrates</a:t>
            </a:r>
            <a:r>
              <a:rPr lang="en-US" baseline="0" dirty="0"/>
              <a:t> how Jerusalem is thought to have looked before it expanded northward to encompass what became known as the Temple Mount. The threshing floor of Araunah was located to the north, uphill from the northern edge of the city. This model </a:t>
            </a:r>
            <a:r>
              <a:rPr lang="en-US" dirty="0"/>
              <a:t>was photographed</a:t>
            </a:r>
            <a:r>
              <a:rPr lang="en-US" baseline="0" dirty="0"/>
              <a:t> at the Tower of David Museum in Jerusalem. The next slide includes labels.</a:t>
            </a:r>
          </a:p>
          <a:p>
            <a:endParaRPr lang="en-US" dirty="0"/>
          </a:p>
          <a:p>
            <a:r>
              <a:rPr lang="en-US" dirty="0"/>
              <a:t>tb060716341</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34380397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lnSpc>
                <a:spcPct val="80000"/>
              </a:lnSpc>
            </a:pPr>
            <a:r>
              <a:rPr lang="en-US" dirty="0"/>
              <a:t>This ostracon was photographed at the Hecht</a:t>
            </a:r>
            <a:r>
              <a:rPr lang="en-US" baseline="0" dirty="0"/>
              <a:t> Museum at the University of Haifa.</a:t>
            </a:r>
          </a:p>
          <a:p>
            <a:pPr marL="228600" indent="-228600" eaLnBrk="1" hangingPunct="1">
              <a:lnSpc>
                <a:spcPct val="80000"/>
              </a:lnSpc>
            </a:pPr>
            <a:endParaRPr lang="en-US" dirty="0"/>
          </a:p>
          <a:p>
            <a:pPr marL="228600" indent="-228600" eaLnBrk="1" hangingPunct="1">
              <a:lnSpc>
                <a:spcPct val="80000"/>
              </a:lnSpc>
            </a:pPr>
            <a:r>
              <a:rPr lang="en-US" dirty="0"/>
              <a:t>cm1706270433</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401731119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illustrates</a:t>
            </a:r>
            <a:r>
              <a:rPr lang="en-US" baseline="0" dirty="0"/>
              <a:t> how Jerusalem is thought to have looked before it expanded northward to encompass what became known as the Temple Mount. The threshing floor of Araunah was located to the north, uphill from the northern edge of the city. This model </a:t>
            </a:r>
            <a:r>
              <a:rPr lang="en-US" dirty="0"/>
              <a:t>was photographed</a:t>
            </a:r>
            <a:r>
              <a:rPr lang="en-US" baseline="0" dirty="0"/>
              <a:t> at the Tower of David Museum in Jerusalem.</a:t>
            </a:r>
          </a:p>
          <a:p>
            <a:endParaRPr lang="en-US" dirty="0"/>
          </a:p>
          <a:p>
            <a:r>
              <a:rPr lang="en-US" dirty="0"/>
              <a:t>tb060716341</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343803979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dirty="0"/>
              <a:t>The threshing floor of Araunah was</a:t>
            </a:r>
            <a:r>
              <a:rPr lang="en-US" baseline="0" dirty="0"/>
              <a:t> located somewhere in the vicinity of Temple Mount. The golden Dome of the Rock is the traditional location identified with the temples of Solomon and Herod, and thus with the threshing floor of Araunah.</a:t>
            </a:r>
          </a:p>
          <a:p>
            <a:pPr marL="0" indent="0" eaLnBrk="1" hangingPunct="1"/>
            <a:endParaRPr lang="en-US" dirty="0"/>
          </a:p>
          <a:p>
            <a:pPr marL="0" indent="0" eaLnBrk="1" hangingPunct="1"/>
            <a:r>
              <a:rPr lang="en-US" dirty="0"/>
              <a:t>ws042515215</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213327944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dirty="0"/>
              <a:t>This aerial</a:t>
            </a:r>
            <a:r>
              <a:rPr lang="en-US" baseline="0" dirty="0"/>
              <a:t> view looks south across the Temple Mount. The city of Jerusalem in David’s day was located in the upper right of this photo.</a:t>
            </a:r>
          </a:p>
          <a:p>
            <a:pPr marL="228600" indent="-228600" eaLnBrk="1" hangingPunct="1"/>
            <a:endParaRPr lang="en-US" dirty="0"/>
          </a:p>
          <a:p>
            <a:pPr marL="228600" indent="-228600" eaLnBrk="1" hangingPunct="1"/>
            <a:r>
              <a:rPr lang="en-US" dirty="0"/>
              <a:t>tb010703228</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97465912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tb010703231</a:t>
            </a:r>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157763980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David’s palace was likely located at the north end of the City of David. The threshing floor of Araunah was located even further north, in the place that would eventually become the home of the temple. </a:t>
            </a:r>
            <a:r>
              <a:rPr lang="en-US" sz="1200" b="0" i="0" kern="1200" dirty="0">
                <a:solidFill>
                  <a:schemeClr val="tx1"/>
                </a:solidFill>
                <a:effectLst/>
                <a:latin typeface="+mn-lt"/>
                <a:ea typeface="+mn-ea"/>
                <a:cs typeface="+mn-cs"/>
              </a:rPr>
              <a:t>This American Colony photograph was taken between 1934 and 1939.</a:t>
            </a:r>
            <a:r>
              <a:rPr lang="en-US" baseline="0" dirty="0"/>
              <a:t> The next slide includes labels.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mat03661</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39003631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David’s palace was likely located at the north end of the City of David, as illustrated on this topographical map. The threshing floor of Araunah was located even further north, in the place that would eventually become the home of the temple. </a:t>
            </a:r>
            <a:r>
              <a:rPr lang="en-US" sz="1200" b="0" i="0" kern="1200" dirty="0">
                <a:solidFill>
                  <a:schemeClr val="tx1"/>
                </a:solidFill>
                <a:effectLst/>
                <a:latin typeface="+mn-lt"/>
                <a:ea typeface="+mn-ea"/>
                <a:cs typeface="+mn-cs"/>
              </a:rPr>
              <a:t>This American Colony photograph was taken between 1934 and 1939.</a:t>
            </a:r>
            <a:r>
              <a:rPr lang="en-US" baseline="0" dirty="0"/>
              <a:t>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mat03661</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39003631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Aravah</a:t>
            </a:r>
            <a:r>
              <a:rPr lang="en-US" dirty="0"/>
              <a:t> the Jebusite Street is located on the modern Mount Zion and leads to the campus of the Jerusalem University College.</a:t>
            </a:r>
          </a:p>
          <a:p>
            <a:endParaRPr lang="en-US" dirty="0"/>
          </a:p>
          <a:p>
            <a:r>
              <a:rPr lang="en-US" dirty="0"/>
              <a:t>lbd060219700</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302443813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intercession for Jerusalem,</a:t>
            </a:r>
            <a:r>
              <a:rPr lang="en-US" baseline="0" dirty="0"/>
              <a:t> which involves David speaking directly to Yahweh, is reminiscent of Moses’s instructions and intercession for Israel during the night of the Passover (Exod 12). This photograph, taken by David Dorsey in the 1970s, shows sheep grazing within view of the location where the angel of the Lord stopped the plague and David built the altar.</a:t>
            </a:r>
          </a:p>
          <a:p>
            <a:endParaRPr lang="en-US" baseline="0" dirty="0"/>
          </a:p>
          <a:p>
            <a:r>
              <a:rPr lang="en-US" dirty="0"/>
              <a:t>dad1861</a:t>
            </a:r>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131446780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David’s prayer is also reminiscent </a:t>
            </a:r>
            <a:r>
              <a:rPr lang="en-US" baseline="0" dirty="0"/>
              <a:t>of God’s statement to Moses.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rtl="0"/>
            <a:r>
              <a:rPr lang="en-US" sz="1200" b="0" i="0" u="none" strike="noStrike" kern="1200" baseline="0" dirty="0">
                <a:solidFill>
                  <a:schemeClr val="tx1"/>
                </a:solidFill>
                <a:latin typeface="+mn-lt"/>
                <a:ea typeface="+mn-ea"/>
                <a:cs typeface="+mn-cs"/>
              </a:rPr>
              <a:t>“And Jehovah said unto Moses, I have seen this people, and, behold, it is a </a:t>
            </a:r>
            <a:r>
              <a:rPr lang="en-US" sz="1200" b="0" i="0" u="none" strike="noStrike" kern="1200" baseline="0" dirty="0" err="1">
                <a:solidFill>
                  <a:schemeClr val="tx1"/>
                </a:solidFill>
                <a:latin typeface="+mn-lt"/>
                <a:ea typeface="+mn-ea"/>
                <a:cs typeface="+mn-cs"/>
              </a:rPr>
              <a:t>stiffnecked</a:t>
            </a:r>
            <a:r>
              <a:rPr lang="en-US" sz="1200" b="0" i="0" u="none" strike="noStrike" kern="1200" baseline="0" dirty="0">
                <a:solidFill>
                  <a:schemeClr val="tx1"/>
                </a:solidFill>
                <a:latin typeface="+mn-lt"/>
                <a:ea typeface="+mn-ea"/>
                <a:cs typeface="+mn-cs"/>
              </a:rPr>
              <a:t> people: now therefore let me alone, that my wrath may wax hot against them, </a:t>
            </a:r>
            <a:r>
              <a:rPr lang="en-US" sz="1200" b="1" i="0" u="none" strike="noStrike" kern="1200" baseline="0" dirty="0">
                <a:solidFill>
                  <a:schemeClr val="tx1"/>
                </a:solidFill>
                <a:latin typeface="+mn-lt"/>
                <a:ea typeface="+mn-ea"/>
                <a:cs typeface="+mn-cs"/>
              </a:rPr>
              <a:t>and that I may consume them: and I will make of thee a great nation</a:t>
            </a:r>
            <a:r>
              <a:rPr lang="en-US" sz="1200" b="0" i="0" u="none" strike="noStrike" kern="1200" baseline="0" dirty="0">
                <a:solidFill>
                  <a:schemeClr val="tx1"/>
                </a:solidFill>
                <a:latin typeface="+mn-lt"/>
                <a:ea typeface="+mn-ea"/>
                <a:cs typeface="+mn-cs"/>
              </a:rPr>
              <a:t>. And Moses besought Jehovah his God, and said, Jehovah, why doth thy wrath wax hot against thy people, that thou hast brought forth out of the land of Egypt with great power and with a mighty hand? Wherefore should the Egyptians speak, saying, For evil did he bring them forth, to slay them in the mountains, and to consume them from the face of the earth? Turn from thy fierce wrath, and relent of this </a:t>
            </a:r>
            <a:r>
              <a:rPr lang="en-US" sz="1200" b="1" i="0" u="none" strike="noStrike" kern="1200" baseline="0" dirty="0">
                <a:solidFill>
                  <a:schemeClr val="tx1"/>
                </a:solidFill>
                <a:latin typeface="+mn-lt"/>
                <a:ea typeface="+mn-ea"/>
                <a:cs typeface="+mn-cs"/>
              </a:rPr>
              <a:t>calamity </a:t>
            </a:r>
            <a:r>
              <a:rPr lang="en-US" sz="1200" b="0" i="0" u="none" strike="noStrike" kern="1200" baseline="0" dirty="0">
                <a:solidFill>
                  <a:schemeClr val="tx1"/>
                </a:solidFill>
                <a:latin typeface="+mn-lt"/>
                <a:ea typeface="+mn-ea"/>
                <a:cs typeface="+mn-cs"/>
              </a:rPr>
              <a:t>against thy people. Remember Abraham, Isaac, and Israel, thy servants, to whom thou </a:t>
            </a:r>
            <a:r>
              <a:rPr lang="en-US" sz="1200" b="0" i="0" u="none" strike="noStrike" kern="1200" baseline="0" dirty="0" err="1">
                <a:solidFill>
                  <a:schemeClr val="tx1"/>
                </a:solidFill>
                <a:latin typeface="+mn-lt"/>
                <a:ea typeface="+mn-ea"/>
                <a:cs typeface="+mn-cs"/>
              </a:rPr>
              <a:t>swarest</a:t>
            </a:r>
            <a:r>
              <a:rPr lang="en-US" sz="1200" b="0" i="0" u="none" strike="noStrike" kern="1200" baseline="0" dirty="0">
                <a:solidFill>
                  <a:schemeClr val="tx1"/>
                </a:solidFill>
                <a:latin typeface="+mn-lt"/>
                <a:ea typeface="+mn-ea"/>
                <a:cs typeface="+mn-cs"/>
              </a:rPr>
              <a:t> by thine own self, and </a:t>
            </a:r>
            <a:r>
              <a:rPr lang="en-US" sz="1200" b="0" i="0" u="none" strike="noStrike" kern="1200" baseline="0" dirty="0" err="1">
                <a:solidFill>
                  <a:schemeClr val="tx1"/>
                </a:solidFill>
                <a:latin typeface="+mn-lt"/>
                <a:ea typeface="+mn-ea"/>
                <a:cs typeface="+mn-cs"/>
              </a:rPr>
              <a:t>saidst</a:t>
            </a:r>
            <a:r>
              <a:rPr lang="en-US" sz="1200" b="0" i="0" u="none" strike="noStrike" kern="1200" baseline="0" dirty="0">
                <a:solidFill>
                  <a:schemeClr val="tx1"/>
                </a:solidFill>
                <a:latin typeface="+mn-lt"/>
                <a:ea typeface="+mn-ea"/>
                <a:cs typeface="+mn-cs"/>
              </a:rPr>
              <a:t> unto them, I will multiply your seed as the stars of heaven, and all this land that I have spoken of will I give unto your seed, and they shall inherit it for ever. And Jehovah repented of the evil which he said he would do unto his people.” </a:t>
            </a:r>
            <a:r>
              <a:rPr lang="ro-RO" sz="1200" b="0" i="0" u="none" strike="noStrike" kern="1200" baseline="0" dirty="0">
                <a:solidFill>
                  <a:schemeClr val="tx1"/>
                </a:solidFill>
                <a:latin typeface="+mn-lt"/>
                <a:ea typeface="+mn-ea"/>
                <a:cs typeface="+mn-cs"/>
              </a:rPr>
              <a:t>(Ex</a:t>
            </a:r>
            <a:r>
              <a:rPr lang="en-US" sz="1200" b="0" i="0" u="none" strike="noStrike" kern="1200" baseline="0" dirty="0">
                <a:solidFill>
                  <a:schemeClr val="tx1"/>
                </a:solidFill>
                <a:latin typeface="+mn-lt"/>
                <a:ea typeface="+mn-ea"/>
                <a:cs typeface="+mn-cs"/>
              </a:rPr>
              <a:t>od</a:t>
            </a:r>
            <a:r>
              <a:rPr lang="ro-RO" sz="1200" b="0" i="0" u="none" strike="noStrike" kern="1200" baseline="0" dirty="0">
                <a:solidFill>
                  <a:schemeClr val="tx1"/>
                </a:solidFill>
                <a:latin typeface="+mn-lt"/>
                <a:ea typeface="+mn-ea"/>
                <a:cs typeface="+mn-cs"/>
              </a:rPr>
              <a:t> 32:9</a:t>
            </a:r>
            <a:r>
              <a:rPr lang="en-US" sz="1200" b="0" i="0" u="none" strike="noStrike" kern="1200" baseline="0" dirty="0">
                <a:solidFill>
                  <a:schemeClr val="tx1"/>
                </a:solidFill>
                <a:latin typeface="+mn-lt"/>
                <a:ea typeface="+mn-ea"/>
                <a:cs typeface="+mn-cs"/>
              </a:rPr>
              <a:t>-</a:t>
            </a:r>
            <a:r>
              <a:rPr lang="ro-RO" sz="1200" b="0" i="0" u="none" strike="noStrike" kern="1200" baseline="0" dirty="0">
                <a:solidFill>
                  <a:schemeClr val="tx1"/>
                </a:solidFill>
                <a:latin typeface="+mn-lt"/>
                <a:ea typeface="+mn-ea"/>
                <a:cs typeface="+mn-cs"/>
              </a:rPr>
              <a:t>14</a:t>
            </a:r>
            <a:r>
              <a:rPr lang="en-US" sz="1200" b="0" i="0" u="none" strike="noStrike" kern="1200" baseline="0" dirty="0">
                <a:solidFill>
                  <a:schemeClr val="tx1"/>
                </a:solidFill>
                <a:latin typeface="+mn-lt"/>
                <a:ea typeface="+mn-ea"/>
                <a:cs typeface="+mn-cs"/>
              </a:rPr>
              <a:t>,</a:t>
            </a:r>
            <a:r>
              <a:rPr lang="ro-RO" sz="1200" b="0" i="0" u="none" strike="noStrike" kern="1200" baseline="0" dirty="0">
                <a:solidFill>
                  <a:schemeClr val="tx1"/>
                </a:solidFill>
                <a:latin typeface="+mn-lt"/>
                <a:ea typeface="+mn-ea"/>
                <a:cs typeface="+mn-cs"/>
              </a:rPr>
              <a:t> ASV)</a:t>
            </a:r>
            <a:endParaRPr lang="en-US" baseline="0" dirty="0"/>
          </a:p>
          <a:p>
            <a:pPr rtl="0"/>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 Tel</a:t>
            </a:r>
            <a:r>
              <a:rPr lang="en-US" baseline="0" dirty="0"/>
              <a:t> Dan Stele mentions an Aramean king (most probably Hazael) who killed Ahaziah of </a:t>
            </a:r>
            <a:r>
              <a:rPr lang="en-US" i="1" baseline="0" dirty="0"/>
              <a:t>Beit David </a:t>
            </a:r>
            <a:r>
              <a:rPr lang="en-US" i="0" baseline="0" dirty="0"/>
              <a:t>(i.e., Judah) and Joram of Israel, which seems to be the Aramean version of Jehu’s coup in 2 Kings 9. </a:t>
            </a:r>
            <a:r>
              <a:rPr lang="en-US" dirty="0"/>
              <a:t>This inscription was photographed at the Israel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mjb1904166302</a:t>
            </a: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65506193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was a biblical injunction against building an altar</a:t>
            </a:r>
            <a:r>
              <a:rPr lang="en-US" baseline="0" dirty="0"/>
              <a:t> of cut stone to Yahweh (</a:t>
            </a:r>
            <a:r>
              <a:rPr lang="en-US" baseline="0" dirty="0" err="1"/>
              <a:t>Exod</a:t>
            </a:r>
            <a:r>
              <a:rPr lang="en-US" baseline="0" dirty="0"/>
              <a:t> 20:25), which would imply that the altar built by David used only uncut field stones. The square altar in the center of this photo has been recently uncovered at </a:t>
            </a:r>
            <a:r>
              <a:rPr lang="en-US" baseline="0" dirty="0" err="1"/>
              <a:t>Moza</a:t>
            </a:r>
            <a:r>
              <a:rPr lang="en-US" baseline="0" dirty="0"/>
              <a:t>, a small site located about 4.5 miles (7.2 km) northwest of Jerusalem</a:t>
            </a:r>
            <a:r>
              <a:rPr lang="en-US" dirty="0"/>
              <a:t>. Located</a:t>
            </a:r>
            <a:r>
              <a:rPr lang="en-US" baseline="0" dirty="0"/>
              <a:t> in the courtyard of a temple, i</a:t>
            </a:r>
            <a:r>
              <a:rPr lang="en-US" dirty="0"/>
              <a:t>t dates to the</a:t>
            </a:r>
            <a:r>
              <a:rPr lang="en-US" baseline="0" dirty="0"/>
              <a:t> 10th century BC and was constructed of uncut stones. The sandbags and fabric visible around the altar in this photo are meant to preserve the site for ongoing excavations.</a:t>
            </a:r>
            <a:endParaRPr lang="en-US" dirty="0"/>
          </a:p>
          <a:p>
            <a:endParaRPr lang="en-US" dirty="0"/>
          </a:p>
          <a:p>
            <a:r>
              <a:rPr lang="en-US" dirty="0"/>
              <a:t>cl081020646</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14561541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of course interesting that Joab is providing righteous advice to David, after having failed him severely in the past (e.g., 2 Sam 20:10). This tablet was photographed at the Istanbul Museum of the Ancient Orient.</a:t>
            </a:r>
          </a:p>
          <a:p>
            <a:endParaRPr lang="en-US" dirty="0"/>
          </a:p>
          <a:p>
            <a:r>
              <a:rPr lang="en-US" dirty="0"/>
              <a:t>adr1006054326</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192086541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altar from Tel </a:t>
            </a:r>
            <a:r>
              <a:rPr lang="en-US" dirty="0" err="1"/>
              <a:t>Sheva</a:t>
            </a:r>
            <a:r>
              <a:rPr lang="en-US" dirty="0"/>
              <a:t> provides a contrast to the</a:t>
            </a:r>
            <a:r>
              <a:rPr lang="en-US" baseline="0" dirty="0"/>
              <a:t> one on the previous slide. It is built of finely cut sandstone ashlars. Another interesting feature is the presence of a couple of snakes that have been carved onto a corner block (appearing as zig-zagging lines). </a:t>
            </a:r>
            <a:r>
              <a:rPr lang="en-US" dirty="0"/>
              <a:t>This altar was photographed at the Israel Museum.</a:t>
            </a:r>
          </a:p>
          <a:p>
            <a:endParaRPr lang="en-US" dirty="0"/>
          </a:p>
          <a:p>
            <a:r>
              <a:rPr lang="en-US" dirty="0"/>
              <a:t>mjb1904166273</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145615412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one assumes that the threshing floor of Araunah was located where the Dome of the</a:t>
            </a:r>
            <a:r>
              <a:rPr lang="en-US" baseline="0" dirty="0"/>
              <a:t> Rock is today, and if David’s palace was located at the northern end of the Jebusite city, then t</a:t>
            </a:r>
            <a:r>
              <a:rPr lang="en-US" dirty="0"/>
              <a:t>he approximate distance from David’s palace to the threshing floor of Araunah</a:t>
            </a:r>
            <a:r>
              <a:rPr lang="en-US" baseline="0" dirty="0"/>
              <a:t> was 430 yards (390 m). There was likely little more than a path connecting the two, and the route may not have been very direct, but the overall distance was not far. This photo shows a man walking along the Hebron road, south of Jerusalem. He is pointing to a winepress that was cut into the bedrock in antiquity, and remains of another can be seen in the foreground of the photo. David may have walked over terrain quite similar to this. </a:t>
            </a:r>
            <a:r>
              <a:rPr lang="en-US" dirty="0"/>
              <a:t>This American Colony</a:t>
            </a:r>
            <a:r>
              <a:rPr lang="en-US" baseline="0" dirty="0"/>
              <a:t> photo was taken </a:t>
            </a:r>
            <a:r>
              <a:rPr lang="en-US" dirty="0"/>
              <a:t>between 1920 and 1933.</a:t>
            </a:r>
          </a:p>
          <a:p>
            <a:endParaRPr lang="en-US" dirty="0"/>
          </a:p>
          <a:p>
            <a:r>
              <a:rPr lang="en-US" dirty="0"/>
              <a:t>mat15696</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364632589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paved area shown in this photo leads up to the gate of the Iron Age city of Beersheba. David may have used</a:t>
            </a:r>
            <a:r>
              <a:rPr lang="en-US" baseline="0" dirty="0"/>
              <a:t> </a:t>
            </a:r>
            <a:r>
              <a:rPr lang="en-US" dirty="0"/>
              <a:t>a similar road for at least a portion of his route as he went up to</a:t>
            </a:r>
            <a:r>
              <a:rPr lang="en-US" baseline="0" dirty="0"/>
              <a:t> the threshing floor of Araunah.</a:t>
            </a:r>
            <a:endParaRPr lang="en-US" dirty="0"/>
          </a:p>
          <a:p>
            <a:endParaRPr lang="en-US" dirty="0"/>
          </a:p>
          <a:p>
            <a:r>
              <a:rPr lang="en-US" dirty="0"/>
              <a:t>tb122304336</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364632589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Bowing to the ground has long been recognized as a sign of respect and subservience. The relief shown here, which may depict men bowing to the Egyptian queen Nefertiti, exhibits the same posture as </a:t>
            </a:r>
            <a:r>
              <a:rPr lang="en-US" dirty="0" err="1"/>
              <a:t>Araunah</a:t>
            </a:r>
            <a:r>
              <a:rPr lang="en-US" dirty="0"/>
              <a:t>,</a:t>
            </a:r>
            <a:r>
              <a:rPr lang="en-US" baseline="0" dirty="0"/>
              <a:t> but predates him by several centuries. </a:t>
            </a:r>
            <a:r>
              <a:rPr lang="en-US" dirty="0"/>
              <a:t>This image comes from The Metropolitan Museum of Art and is in the public domain. Source: https://www.metmuseum.org/art/collection/search/544059.</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met544059</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353843189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http://digitalcollections.nypl.org/items/510d47dc-4751-a3d9-e040-e00a18064a99</a:t>
            </a:r>
            <a:endParaRPr lang="en-US" dirty="0"/>
          </a:p>
          <a:p>
            <a:endParaRPr lang="en-US" dirty="0"/>
          </a:p>
          <a:p>
            <a:r>
              <a:rPr lang="en-US" dirty="0"/>
              <a:t>nypl</a:t>
            </a:r>
            <a:r>
              <a:rPr lang="en-US" sz="1200" b="0" i="0" kern="1200" dirty="0">
                <a:effectLst/>
                <a:latin typeface="+mn-lt"/>
                <a:ea typeface="+mn-ea"/>
                <a:cs typeface="+mn-cs"/>
              </a:rPr>
              <a:t>494767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64290986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kg100500107</a:t>
            </a: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161075047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 and Araunah’s interaction concerning the sale of Araunah’s threshing is similar to Abraham and Ephron’s bartering</a:t>
            </a:r>
            <a:r>
              <a:rPr lang="en-US" baseline="0" dirty="0"/>
              <a:t> over the cave of Machpelah (Gen 23:8-16). In the end, both David and Abraham paid “the full price.” </a:t>
            </a:r>
            <a:r>
              <a:rPr lang="en-US" sz="1200" b="0" i="0" kern="1200" dirty="0">
                <a:solidFill>
                  <a:schemeClr val="tx1"/>
                </a:solidFill>
                <a:effectLst/>
                <a:latin typeface="+mn-lt"/>
                <a:ea typeface="+mn-ea"/>
                <a:cs typeface="+mn-cs"/>
              </a:rPr>
              <a:t>This American Colony photograph was taken between 1898 and 1946.</a:t>
            </a:r>
            <a:endParaRPr lang="en-US" baseline="0" dirty="0"/>
          </a:p>
          <a:p>
            <a:endParaRPr lang="en-US" baseline="0" dirty="0"/>
          </a:p>
          <a:p>
            <a:r>
              <a:rPr lang="en-US" dirty="0"/>
              <a:t>mat04641</a:t>
            </a:r>
          </a:p>
        </p:txBody>
      </p:sp>
      <p:sp>
        <p:nvSpPr>
          <p:cNvPr id="4" name="Slide Number Placeholder 3"/>
          <p:cNvSpPr>
            <a:spLocks noGrp="1"/>
          </p:cNvSpPr>
          <p:nvPr>
            <p:ph type="sldNum" sz="quarter" idx="10"/>
          </p:nvPr>
        </p:nvSpPr>
        <p:spPr/>
        <p:txBody>
          <a:bodyPr/>
          <a:lstStyle/>
          <a:p>
            <a:fld id="{4E4946A3-FD68-4E77-9DEF-1E7536A4AD96}" type="slidenum">
              <a:rPr lang="en-US" smtClean="0"/>
              <a:t>126</a:t>
            </a:fld>
            <a:endParaRPr lang="en-US"/>
          </a:p>
        </p:txBody>
      </p:sp>
    </p:spTree>
    <p:extLst>
      <p:ext uri="{BB962C8B-B14F-4D97-AF65-F5344CB8AC3E}">
        <p14:creationId xmlns:p14="http://schemas.microsoft.com/office/powerpoint/2010/main" val="122900927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tabLst>
                <a:tab pos="234950" algn="l"/>
              </a:tabLst>
            </a:pPr>
            <a:r>
              <a:rPr lang="en-US" sz="1200" b="0" i="0" kern="1200" dirty="0">
                <a:solidFill>
                  <a:schemeClr val="tx1"/>
                </a:solidFill>
                <a:effectLst/>
                <a:ea typeface="+mn-ea"/>
                <a:cs typeface="+mn-cs"/>
              </a:rPr>
              <a:t>This American Colony photograph was taken between 1898 and 1946.</a:t>
            </a:r>
          </a:p>
          <a:p>
            <a:pPr eaLnBrk="1" hangingPunct="1">
              <a:tabLst>
                <a:tab pos="234950" algn="l"/>
              </a:tabLst>
            </a:pPr>
            <a:endParaRPr lang="en-US" sz="1200" b="0" i="0" kern="1200" dirty="0">
              <a:solidFill>
                <a:schemeClr val="tx1"/>
              </a:solidFill>
              <a:effectLst/>
              <a:ea typeface="+mn-ea"/>
              <a:cs typeface="+mn-cs"/>
            </a:endParaRPr>
          </a:p>
          <a:p>
            <a:pPr eaLnBrk="1" hangingPunct="1">
              <a:tabLst>
                <a:tab pos="234950" algn="l"/>
              </a:tabLst>
            </a:pPr>
            <a:r>
              <a:rPr lang="en-US" dirty="0"/>
              <a:t>mat06857</a:t>
            </a:r>
          </a:p>
        </p:txBody>
      </p:sp>
      <p:sp>
        <p:nvSpPr>
          <p:cNvPr id="4" name="Slide Number Placeholder 3"/>
          <p:cNvSpPr>
            <a:spLocks noGrp="1"/>
          </p:cNvSpPr>
          <p:nvPr>
            <p:ph type="sldNum" sz="quarter" idx="10"/>
          </p:nvPr>
        </p:nvSpPr>
        <p:spPr/>
        <p:txBody>
          <a:bodyPr/>
          <a:lstStyle/>
          <a:p>
            <a:fld id="{4E4946A3-FD68-4E77-9DEF-1E7536A4AD96}" type="slidenum">
              <a:rPr lang="en-US" smtClean="0"/>
              <a:t>127</a:t>
            </a:fld>
            <a:endParaRPr lang="en-US"/>
          </a:p>
        </p:txBody>
      </p:sp>
    </p:spTree>
    <p:extLst>
      <p:ext uri="{BB962C8B-B14F-4D97-AF65-F5344CB8AC3E}">
        <p14:creationId xmlns:p14="http://schemas.microsoft.com/office/powerpoint/2010/main" val="211032714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ea typeface="+mn-ea"/>
                <a:cs typeface="+mn-cs"/>
              </a:rPr>
              <a:t>This American Colony photograph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mat05238</a:t>
            </a:r>
          </a:p>
        </p:txBody>
      </p:sp>
      <p:sp>
        <p:nvSpPr>
          <p:cNvPr id="4" name="Slide Number Placeholder 3"/>
          <p:cNvSpPr>
            <a:spLocks noGrp="1"/>
          </p:cNvSpPr>
          <p:nvPr>
            <p:ph type="sldNum" sz="quarter" idx="10"/>
          </p:nvPr>
        </p:nvSpPr>
        <p:spPr/>
        <p:txBody>
          <a:bodyPr/>
          <a:lstStyle/>
          <a:p>
            <a:fld id="{4E4946A3-FD68-4E77-9DEF-1E7536A4AD96}" type="slidenum">
              <a:rPr lang="en-US" smtClean="0"/>
              <a:t>128</a:t>
            </a:fld>
            <a:endParaRPr lang="en-US"/>
          </a:p>
        </p:txBody>
      </p:sp>
    </p:spTree>
    <p:extLst>
      <p:ext uri="{BB962C8B-B14F-4D97-AF65-F5344CB8AC3E}">
        <p14:creationId xmlns:p14="http://schemas.microsoft.com/office/powerpoint/2010/main" val="94045614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ea typeface="+mn-ea"/>
                <a:cs typeface="+mn-cs"/>
              </a:rPr>
              <a:t>This American Colony photograph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mat05238</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6238152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Joab’s statement may be a hint</a:t>
            </a:r>
            <a:r>
              <a:rPr lang="en-US" baseline="0" dirty="0"/>
              <a:t> that, although David could still see, he was approaching the age when eyesight often failed. </a:t>
            </a:r>
            <a:r>
              <a:rPr lang="en-US" dirty="0"/>
              <a:t>This</a:t>
            </a:r>
            <a:r>
              <a:rPr lang="en-US" baseline="0" dirty="0"/>
              <a:t> American Colony photo was taken </a:t>
            </a:r>
            <a:r>
              <a:rPr lang="en-US" dirty="0"/>
              <a:t>between 1898 and 1946.</a:t>
            </a:r>
          </a:p>
          <a:p>
            <a:endParaRPr lang="en-US" dirty="0"/>
          </a:p>
          <a:p>
            <a:r>
              <a:rPr lang="en-US" dirty="0"/>
              <a:t>mat05977</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192086541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“threshing sledge” (Heb. </a:t>
            </a:r>
            <a:r>
              <a:rPr lang="he-IL" sz="1200" b="0" i="0" u="none" strike="noStrike" kern="1200" baseline="0" dirty="0">
                <a:solidFill>
                  <a:schemeClr val="tx1"/>
                </a:solidFill>
                <a:latin typeface="+mn-lt"/>
                <a:ea typeface="+mn-ea"/>
                <a:cs typeface="+mn-cs"/>
              </a:rPr>
              <a:t>מוֹרַג</a:t>
            </a:r>
            <a:r>
              <a:rPr lang="en-US" dirty="0"/>
              <a:t>) was a set of heavy wooden planks, often embedded</a:t>
            </a:r>
            <a:r>
              <a:rPr lang="en-US" baseline="0" dirty="0"/>
              <a:t> with flint chips, which was dragged over the sheaves to help break apart the grain from the straw and chaff. When broken up they would have provided at least a part of the wood necessary to fuel a sacrifice. </a:t>
            </a:r>
            <a:r>
              <a:rPr lang="en-US" dirty="0"/>
              <a:t>This threshing sledge was photographed at the Harvard Museum of the Ancient Near East.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tb072811127</a:t>
            </a:r>
            <a:endParaRPr lang="en-US" dirty="0">
              <a:latin typeface="Times New Roman"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130</a:t>
            </a:fld>
            <a:endParaRPr lang="en-US"/>
          </a:p>
        </p:txBody>
      </p:sp>
    </p:spTree>
    <p:extLst>
      <p:ext uri="{BB962C8B-B14F-4D97-AF65-F5344CB8AC3E}">
        <p14:creationId xmlns:p14="http://schemas.microsoft.com/office/powerpoint/2010/main" val="182717077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Araunah offered to donate the items necessary for a burnt sacrifice.</a:t>
            </a:r>
            <a:r>
              <a:rPr lang="en-US" baseline="0" dirty="0"/>
              <a:t> </a:t>
            </a:r>
            <a:r>
              <a:rPr lang="en-US" dirty="0"/>
              <a:t>These artifacts were photographed at the Berlin Museum of the Ancient Near East.</a:t>
            </a:r>
          </a:p>
          <a:p>
            <a:endParaRPr lang="en-US" dirty="0"/>
          </a:p>
          <a:p>
            <a:r>
              <a:rPr lang="en-US" dirty="0"/>
              <a:t>adr070512665</a:t>
            </a:r>
          </a:p>
        </p:txBody>
      </p:sp>
      <p:sp>
        <p:nvSpPr>
          <p:cNvPr id="4" name="Slide Number Placeholder 3"/>
          <p:cNvSpPr>
            <a:spLocks noGrp="1"/>
          </p:cNvSpPr>
          <p:nvPr>
            <p:ph type="sldNum" sz="quarter" idx="10"/>
          </p:nvPr>
        </p:nvSpPr>
        <p:spPr/>
        <p:txBody>
          <a:bodyPr/>
          <a:lstStyle/>
          <a:p>
            <a:fld id="{4E4946A3-FD68-4E77-9DEF-1E7536A4AD96}" type="slidenum">
              <a:rPr lang="en-US" smtClean="0"/>
              <a:t>131</a:t>
            </a:fld>
            <a:endParaRPr lang="en-US"/>
          </a:p>
        </p:txBody>
      </p:sp>
    </p:spTree>
    <p:extLst>
      <p:ext uri="{BB962C8B-B14F-4D97-AF65-F5344CB8AC3E}">
        <p14:creationId xmlns:p14="http://schemas.microsoft.com/office/powerpoint/2010/main" val="169876544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tablet was photographed at the Oriental Institute Museum at the University of Chicago.</a:t>
            </a:r>
          </a:p>
          <a:p>
            <a:endParaRPr lang="en-US" dirty="0"/>
          </a:p>
          <a:p>
            <a:r>
              <a:rPr lang="en-US" dirty="0"/>
              <a:t>adr1403076391</a:t>
            </a:r>
          </a:p>
        </p:txBody>
      </p:sp>
      <p:sp>
        <p:nvSpPr>
          <p:cNvPr id="4" name="Slide Number Placeholder 3"/>
          <p:cNvSpPr>
            <a:spLocks noGrp="1"/>
          </p:cNvSpPr>
          <p:nvPr>
            <p:ph type="sldNum" sz="quarter" idx="10"/>
          </p:nvPr>
        </p:nvSpPr>
        <p:spPr/>
        <p:txBody>
          <a:bodyPr/>
          <a:lstStyle/>
          <a:p>
            <a:fld id="{4E4946A3-FD68-4E77-9DEF-1E7536A4AD96}" type="slidenum">
              <a:rPr lang="en-US" smtClean="0"/>
              <a:t>132</a:t>
            </a:fld>
            <a:endParaRPr lang="en-US"/>
          </a:p>
        </p:txBody>
      </p:sp>
    </p:spTree>
    <p:extLst>
      <p:ext uri="{BB962C8B-B14F-4D97-AF65-F5344CB8AC3E}">
        <p14:creationId xmlns:p14="http://schemas.microsoft.com/office/powerpoint/2010/main" val="138874256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mat01859</a:t>
            </a:r>
          </a:p>
        </p:txBody>
      </p:sp>
      <p:sp>
        <p:nvSpPr>
          <p:cNvPr id="4" name="Slide Number Placeholder 3"/>
          <p:cNvSpPr>
            <a:spLocks noGrp="1"/>
          </p:cNvSpPr>
          <p:nvPr>
            <p:ph type="sldNum" sz="quarter" idx="10"/>
          </p:nvPr>
        </p:nvSpPr>
        <p:spPr/>
        <p:txBody>
          <a:bodyPr/>
          <a:lstStyle/>
          <a:p>
            <a:fld id="{4E4946A3-FD68-4E77-9DEF-1E7536A4AD96}" type="slidenum">
              <a:rPr lang="en-US" smtClean="0"/>
              <a:t>133</a:t>
            </a:fld>
            <a:endParaRPr lang="en-US"/>
          </a:p>
        </p:txBody>
      </p:sp>
    </p:spTree>
    <p:extLst>
      <p:ext uri="{BB962C8B-B14F-4D97-AF65-F5344CB8AC3E}">
        <p14:creationId xmlns:p14="http://schemas.microsoft.com/office/powerpoint/2010/main" val="177752479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tb041106855</a:t>
            </a:r>
          </a:p>
        </p:txBody>
      </p:sp>
      <p:sp>
        <p:nvSpPr>
          <p:cNvPr id="4" name="Slide Number Placeholder 3"/>
          <p:cNvSpPr>
            <a:spLocks noGrp="1"/>
          </p:cNvSpPr>
          <p:nvPr>
            <p:ph type="sldNum" sz="quarter" idx="10"/>
          </p:nvPr>
        </p:nvSpPr>
        <p:spPr/>
        <p:txBody>
          <a:bodyPr/>
          <a:lstStyle/>
          <a:p>
            <a:fld id="{4E4946A3-FD68-4E77-9DEF-1E7536A4AD96}" type="slidenum">
              <a:rPr lang="en-US" smtClean="0"/>
              <a:t>134</a:t>
            </a:fld>
            <a:endParaRPr lang="en-US"/>
          </a:p>
        </p:txBody>
      </p:sp>
    </p:spTree>
    <p:extLst>
      <p:ext uri="{BB962C8B-B14F-4D97-AF65-F5344CB8AC3E}">
        <p14:creationId xmlns:p14="http://schemas.microsoft.com/office/powerpoint/2010/main" val="52880939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tb041106774</a:t>
            </a:r>
          </a:p>
        </p:txBody>
      </p:sp>
      <p:sp>
        <p:nvSpPr>
          <p:cNvPr id="4" name="Slide Number Placeholder 3"/>
          <p:cNvSpPr>
            <a:spLocks noGrp="1"/>
          </p:cNvSpPr>
          <p:nvPr>
            <p:ph type="sldNum" sz="quarter" idx="10"/>
          </p:nvPr>
        </p:nvSpPr>
        <p:spPr/>
        <p:txBody>
          <a:bodyPr/>
          <a:lstStyle/>
          <a:p>
            <a:fld id="{4E4946A3-FD68-4E77-9DEF-1E7536A4AD96}" type="slidenum">
              <a:rPr lang="en-US" smtClean="0"/>
              <a:t>135</a:t>
            </a:fld>
            <a:endParaRPr lang="en-US"/>
          </a:p>
        </p:txBody>
      </p:sp>
    </p:spTree>
    <p:extLst>
      <p:ext uri="{BB962C8B-B14F-4D97-AF65-F5344CB8AC3E}">
        <p14:creationId xmlns:p14="http://schemas.microsoft.com/office/powerpoint/2010/main" val="92492440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“shekel” (Heb. </a:t>
            </a:r>
            <a:r>
              <a:rPr lang="he-IL" b="0" i="0" u="none" strike="noStrike" kern="1200" baseline="0" dirty="0">
                <a:solidFill>
                  <a:schemeClr val="tx1"/>
                </a:solidFill>
              </a:rPr>
              <a:t>שֶׁקֶל</a:t>
            </a:r>
            <a:r>
              <a:rPr lang="en-US" dirty="0"/>
              <a:t>) was not a coin at this time, but a unit of weight. Various sized scraps</a:t>
            </a:r>
            <a:r>
              <a:rPr lang="en-US" baseline="0" dirty="0"/>
              <a:t> of silver would be collected that amounted to the desired weight in order to make a transaction. </a:t>
            </a:r>
            <a:r>
              <a:rPr lang="en-US" dirty="0"/>
              <a:t>The weight</a:t>
            </a:r>
            <a:r>
              <a:rPr lang="en-US" baseline="0" dirty="0"/>
              <a:t> of a shekel in antiquity varied widely, ranging from about 7 to 17 grams (0.24–0.6 oz). Fifty shekels was “the value of a large field dedicated to the Lord for a Jubilee cycle” (Bergen 1996: 480; cf. Lev 27:16). The Mosaic law valued the life of a slave at 30 shekels (</a:t>
            </a:r>
            <a:r>
              <a:rPr lang="en-US" baseline="0" dirty="0" err="1"/>
              <a:t>Exod</a:t>
            </a:r>
            <a:r>
              <a:rPr lang="en-US" baseline="0" dirty="0"/>
              <a:t> 21:32), which may give some idea of the value of the price paid by David. </a:t>
            </a:r>
            <a:r>
              <a:rPr lang="en-US" dirty="0"/>
              <a:t>This display was photographed at the Harvard Semitic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Bergen, Robert D. </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1996	</a:t>
            </a:r>
            <a:r>
              <a:rPr lang="en-US" i="1" dirty="0"/>
              <a:t>1, 2 Samuel.</a:t>
            </a:r>
            <a:r>
              <a:rPr lang="en-US" b="0" i="0" dirty="0"/>
              <a:t> New American Commentary. Nashville: Broadman and Holman.</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adr1711181087</a:t>
            </a:r>
            <a:endParaRPr lang="en-US" kern="1200" dirty="0">
              <a:solidFill>
                <a:schemeClr val="tx1"/>
              </a:solidFill>
              <a:effectLst/>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136</a:t>
            </a:fld>
            <a:endParaRPr lang="en-US"/>
          </a:p>
        </p:txBody>
      </p:sp>
    </p:spTree>
    <p:extLst>
      <p:ext uri="{BB962C8B-B14F-4D97-AF65-F5344CB8AC3E}">
        <p14:creationId xmlns:p14="http://schemas.microsoft.com/office/powerpoint/2010/main" val="127777157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a:t>
            </a:r>
            <a:r>
              <a:rPr lang="en-US" baseline="0" dirty="0"/>
              <a:t> “silver” (Heb. </a:t>
            </a:r>
            <a:r>
              <a:rPr lang="en-US" i="1" baseline="0" dirty="0" err="1"/>
              <a:t>keseph</a:t>
            </a:r>
            <a:r>
              <a:rPr lang="en-US" baseline="0" dirty="0"/>
              <a:t>, </a:t>
            </a:r>
            <a:r>
              <a:rPr lang="he-IL" sz="1200" b="0" i="0" u="none" strike="noStrike" kern="1200" baseline="0" dirty="0">
                <a:solidFill>
                  <a:schemeClr val="tx1"/>
                </a:solidFill>
                <a:latin typeface="+mn-lt"/>
                <a:ea typeface="+mn-ea"/>
                <a:cs typeface="+mn-cs"/>
              </a:rPr>
              <a:t>כֶּסֶף</a:t>
            </a:r>
            <a:r>
              <a:rPr lang="en-US" baseline="0" dirty="0"/>
              <a:t>) is the same word used as “money.” Irregularly shaped pieces of silver (h</a:t>
            </a:r>
            <a:r>
              <a:rPr lang="en-US" dirty="0"/>
              <a:t>acksilver) like</a:t>
            </a:r>
            <a:r>
              <a:rPr lang="en-US" baseline="0" dirty="0"/>
              <a:t> the ones shown in this photo were the primary currency in ancient Israel. Such silver was weighed on a scale using the shekel system to determine its value. </a:t>
            </a:r>
            <a:r>
              <a:rPr lang="en-US" dirty="0"/>
              <a:t>This display was photographed at the Ekron Museum.</a:t>
            </a:r>
          </a:p>
          <a:p>
            <a:endParaRPr lang="en-US" dirty="0"/>
          </a:p>
          <a:p>
            <a:r>
              <a:rPr lang="en-US" dirty="0"/>
              <a:t>tb031500021</a:t>
            </a:r>
          </a:p>
        </p:txBody>
      </p:sp>
      <p:sp>
        <p:nvSpPr>
          <p:cNvPr id="4" name="Slide Number Placeholder 3"/>
          <p:cNvSpPr>
            <a:spLocks noGrp="1"/>
          </p:cNvSpPr>
          <p:nvPr>
            <p:ph type="sldNum" sz="quarter" idx="10"/>
          </p:nvPr>
        </p:nvSpPr>
        <p:spPr/>
        <p:txBody>
          <a:bodyPr/>
          <a:lstStyle/>
          <a:p>
            <a:fld id="{4E4946A3-FD68-4E77-9DEF-1E7536A4AD96}" type="slidenum">
              <a:rPr lang="en-US" smtClean="0"/>
              <a:t>137</a:t>
            </a:fld>
            <a:endParaRPr lang="en-US"/>
          </a:p>
        </p:txBody>
      </p:sp>
    </p:spTree>
    <p:extLst>
      <p:ext uri="{BB962C8B-B14F-4D97-AF65-F5344CB8AC3E}">
        <p14:creationId xmlns:p14="http://schemas.microsoft.com/office/powerpoint/2010/main" val="156274501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was photographed at the Israel Museum.</a:t>
            </a:r>
          </a:p>
          <a:p>
            <a:endParaRPr lang="en-US" dirty="0"/>
          </a:p>
          <a:p>
            <a:r>
              <a:rPr lang="en-US" dirty="0"/>
              <a:t>tb032014361</a:t>
            </a:r>
          </a:p>
        </p:txBody>
      </p:sp>
      <p:sp>
        <p:nvSpPr>
          <p:cNvPr id="4" name="Slide Number Placeholder 3"/>
          <p:cNvSpPr>
            <a:spLocks noGrp="1"/>
          </p:cNvSpPr>
          <p:nvPr>
            <p:ph type="sldNum" sz="quarter" idx="10"/>
          </p:nvPr>
        </p:nvSpPr>
        <p:spPr/>
        <p:txBody>
          <a:bodyPr/>
          <a:lstStyle/>
          <a:p>
            <a:fld id="{4E4946A3-FD68-4E77-9DEF-1E7536A4AD96}" type="slidenum">
              <a:rPr lang="en-US" smtClean="0"/>
              <a:t>138</a:t>
            </a:fld>
            <a:endParaRPr lang="en-US"/>
          </a:p>
        </p:txBody>
      </p:sp>
    </p:spTree>
    <p:extLst>
      <p:ext uri="{BB962C8B-B14F-4D97-AF65-F5344CB8AC3E}">
        <p14:creationId xmlns:p14="http://schemas.microsoft.com/office/powerpoint/2010/main" val="104101626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was photographed at the Eretz Israel Museum in Tel Aviv.</a:t>
            </a:r>
          </a:p>
          <a:p>
            <a:endParaRPr lang="en-US" dirty="0"/>
          </a:p>
          <a:p>
            <a:r>
              <a:rPr lang="en-US" dirty="0"/>
              <a:t>tb061804598</a:t>
            </a:r>
          </a:p>
        </p:txBody>
      </p:sp>
      <p:sp>
        <p:nvSpPr>
          <p:cNvPr id="4" name="Slide Number Placeholder 3"/>
          <p:cNvSpPr>
            <a:spLocks noGrp="1"/>
          </p:cNvSpPr>
          <p:nvPr>
            <p:ph type="sldNum" sz="quarter" idx="10"/>
          </p:nvPr>
        </p:nvSpPr>
        <p:spPr/>
        <p:txBody>
          <a:bodyPr/>
          <a:lstStyle/>
          <a:p>
            <a:fld id="{4E4946A3-FD68-4E77-9DEF-1E7536A4AD96}" type="slidenum">
              <a:rPr lang="en-US" smtClean="0"/>
              <a:t>139</a:t>
            </a:fld>
            <a:endParaRPr lang="en-US"/>
          </a:p>
        </p:txBody>
      </p:sp>
    </p:spTree>
    <p:extLst>
      <p:ext uri="{BB962C8B-B14F-4D97-AF65-F5344CB8AC3E}">
        <p14:creationId xmlns:p14="http://schemas.microsoft.com/office/powerpoint/2010/main" val="9487230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According to excavation diagrams, which were drawn before this relief was cut into pieces, the king was pictured blessing a high-ranking officer and a soldier before battle. </a:t>
            </a:r>
            <a:r>
              <a:rPr lang="en-US" baseline="0" dirty="0"/>
              <a:t>This relief </a:t>
            </a:r>
            <a:r>
              <a:rPr lang="en-US" dirty="0"/>
              <a:t>was </a:t>
            </a:r>
            <a:r>
              <a:rPr lang="en-US" baseline="0" dirty="0"/>
              <a:t>photographed at the </a:t>
            </a:r>
            <a:r>
              <a:rPr lang="en-US" dirty="0"/>
              <a:t>National Museum of Antiquities (Rijksmuseum van Oudheden) in Leiden. </a:t>
            </a:r>
            <a:r>
              <a:rPr lang="en-US" sz="1200" kern="1200" dirty="0">
                <a:solidFill>
                  <a:schemeClr val="tx1"/>
                </a:solidFill>
                <a:effectLst/>
                <a:latin typeface="+mn-lt"/>
                <a:ea typeface="+mn-ea"/>
                <a:cs typeface="+mn-cs"/>
              </a:rPr>
              <a:t>This image comes from </a:t>
            </a:r>
            <a:r>
              <a:rPr lang="en-US" dirty="0" err="1"/>
              <a:t>NearEMPTiness</a:t>
            </a:r>
            <a:r>
              <a:rPr lang="en-US" dirty="0"/>
              <a:t> and is licensed under</a:t>
            </a:r>
            <a:r>
              <a:rPr lang="en-US" sz="1200" kern="1200" dirty="0">
                <a:solidFill>
                  <a:schemeClr val="tx1"/>
                </a:solidFill>
                <a:effectLst/>
                <a:latin typeface="+mn-lt"/>
                <a:ea typeface="+mn-ea"/>
                <a:cs typeface="+mn-cs"/>
              </a:rPr>
              <a:t> </a:t>
            </a:r>
            <a:r>
              <a:rPr lang="en-US" dirty="0"/>
              <a:t>CC BY-SA 4.0, via Wikimedia Commons</a:t>
            </a:r>
            <a:r>
              <a:rPr lang="en-US" sz="1200" kern="1200" dirty="0">
                <a:solidFill>
                  <a:schemeClr val="tx1"/>
                </a:solidFill>
                <a:effectLst/>
                <a:latin typeface="+mn-lt"/>
                <a:ea typeface="+mn-ea"/>
                <a:cs typeface="+mn-cs"/>
              </a:rPr>
              <a:t>: https://commons.wikimedia.org/wiki/File:Rijksmuseum_van_Oudheden,_Tilgath-Pileser_blesses_his_army.JPG.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wiki01072016132347</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741810002"/>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illustrates the kind of balance beam scale that</a:t>
            </a:r>
            <a:r>
              <a:rPr lang="en-US" baseline="0" dirty="0"/>
              <a:t> would have been used to weigh out 50 shekels. This display</a:t>
            </a:r>
            <a:r>
              <a:rPr lang="en-US" dirty="0"/>
              <a:t> was photographed at the Eretz Israel Museum in Tel Aviv.</a:t>
            </a:r>
          </a:p>
          <a:p>
            <a:endParaRPr lang="en-US" dirty="0"/>
          </a:p>
          <a:p>
            <a:r>
              <a:rPr lang="en-US" dirty="0"/>
              <a:t>tb031114259</a:t>
            </a:r>
          </a:p>
        </p:txBody>
      </p:sp>
      <p:sp>
        <p:nvSpPr>
          <p:cNvPr id="4" name="Slide Number Placeholder 3"/>
          <p:cNvSpPr>
            <a:spLocks noGrp="1"/>
          </p:cNvSpPr>
          <p:nvPr>
            <p:ph type="sldNum" sz="quarter" idx="10"/>
          </p:nvPr>
        </p:nvSpPr>
        <p:spPr/>
        <p:txBody>
          <a:bodyPr/>
          <a:lstStyle/>
          <a:p>
            <a:fld id="{4E4946A3-FD68-4E77-9DEF-1E7536A4AD96}" type="slidenum">
              <a:rPr lang="en-US" smtClean="0"/>
              <a:t>140</a:t>
            </a:fld>
            <a:endParaRPr lang="en-US"/>
          </a:p>
        </p:txBody>
      </p:sp>
    </p:spTree>
    <p:extLst>
      <p:ext uri="{BB962C8B-B14F-4D97-AF65-F5344CB8AC3E}">
        <p14:creationId xmlns:p14="http://schemas.microsoft.com/office/powerpoint/2010/main" val="80565527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size of the altar built by David is not given. The large altar shown here is located on Mount Ebal, on the north side of ancient Shechem. It is not inconceivable that David’s altar was of a similar size</a:t>
            </a:r>
            <a:r>
              <a:rPr lang="en-US" baseline="0" dirty="0"/>
              <a:t>, although it would not have needed to be so large.</a:t>
            </a:r>
            <a:r>
              <a:rPr lang="en-US" dirty="0"/>
              <a:t> The</a:t>
            </a:r>
            <a:r>
              <a:rPr lang="en-US" baseline="0" dirty="0"/>
              <a:t> altar on Mount Ebal</a:t>
            </a:r>
            <a:r>
              <a:rPr lang="en-US" dirty="0"/>
              <a:t> is built of uncut stones. Some scholars </a:t>
            </a:r>
            <a:r>
              <a:rPr lang="en-US" dirty="0">
                <a:ea typeface="ＭＳ Ｐゴシック" pitchFamily="34" charset="-128"/>
              </a:rPr>
              <a:t>(e.g., </a:t>
            </a:r>
            <a:r>
              <a:rPr lang="en-US" dirty="0" err="1">
                <a:ea typeface="ＭＳ Ｐゴシック" pitchFamily="34" charset="-128"/>
              </a:rPr>
              <a:t>Zertal</a:t>
            </a:r>
            <a:r>
              <a:rPr lang="en-US" dirty="0">
                <a:ea typeface="ＭＳ Ｐゴシック" pitchFamily="34" charset="-128"/>
              </a:rPr>
              <a:t> 1985: 43) </a:t>
            </a:r>
            <a:r>
              <a:rPr lang="en-US" dirty="0"/>
              <a:t>connect it with the altar built</a:t>
            </a:r>
            <a:r>
              <a:rPr lang="en-US" baseline="0" dirty="0"/>
              <a:t> on Mount Ebal by Joshua several centuries earlier (Josh 8:30-31)</a:t>
            </a:r>
            <a:r>
              <a:rPr lang="en-US" dirty="0">
                <a:ea typeface="ＭＳ Ｐゴシック" pitchFamily="34" charset="-128"/>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ea typeface="ＭＳ Ｐゴシック" pitchFamily="34" charset="-128"/>
              </a:rPr>
              <a:t>Reference:</a:t>
            </a:r>
            <a:endParaRPr lang="en-US"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a:ea typeface="ＭＳ Ｐゴシック" pitchFamily="34" charset="-128"/>
              </a:rPr>
              <a:t>Zertal</a:t>
            </a:r>
            <a:r>
              <a:rPr lang="en-US" dirty="0">
                <a:ea typeface="ＭＳ Ｐゴシック" pitchFamily="34" charset="-128"/>
              </a:rPr>
              <a:t>, Adam. </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ea typeface="ＭＳ Ｐゴシック" pitchFamily="34" charset="-128"/>
              </a:rPr>
              <a:t>1985	Has Joshua’s Altar Been Found on Mount Ebal? </a:t>
            </a:r>
            <a:r>
              <a:rPr lang="en-US" i="1" dirty="0">
                <a:ea typeface="ＭＳ Ｐゴシック" pitchFamily="34" charset="-128"/>
              </a:rPr>
              <a:t>Biblical Archaeology Review</a:t>
            </a:r>
            <a:r>
              <a:rPr lang="en-US" dirty="0">
                <a:ea typeface="ＭＳ Ｐゴシック" pitchFamily="34" charset="-128"/>
              </a:rPr>
              <a:t> 11/1: 26–44. </a:t>
            </a:r>
          </a:p>
          <a:p>
            <a:endParaRPr lang="en-US" dirty="0"/>
          </a:p>
          <a:p>
            <a:r>
              <a:rPr lang="en-US" dirty="0"/>
              <a:t>ws092213002</a:t>
            </a:r>
          </a:p>
        </p:txBody>
      </p:sp>
      <p:sp>
        <p:nvSpPr>
          <p:cNvPr id="4" name="Slide Number Placeholder 3"/>
          <p:cNvSpPr>
            <a:spLocks noGrp="1"/>
          </p:cNvSpPr>
          <p:nvPr>
            <p:ph type="sldNum" sz="quarter" idx="10"/>
          </p:nvPr>
        </p:nvSpPr>
        <p:spPr/>
        <p:txBody>
          <a:bodyPr/>
          <a:lstStyle/>
          <a:p>
            <a:fld id="{4E4946A3-FD68-4E77-9DEF-1E7536A4AD96}" type="slidenum">
              <a:rPr lang="en-US" smtClean="0"/>
              <a:t>141</a:t>
            </a:fld>
            <a:endParaRPr lang="en-US"/>
          </a:p>
        </p:txBody>
      </p:sp>
    </p:spTree>
    <p:extLst>
      <p:ext uri="{BB962C8B-B14F-4D97-AF65-F5344CB8AC3E}">
        <p14:creationId xmlns:p14="http://schemas.microsoft.com/office/powerpoint/2010/main" val="15305624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mat01864</a:t>
            </a:r>
          </a:p>
        </p:txBody>
      </p:sp>
      <p:sp>
        <p:nvSpPr>
          <p:cNvPr id="4" name="Slide Number Placeholder 3"/>
          <p:cNvSpPr>
            <a:spLocks noGrp="1"/>
          </p:cNvSpPr>
          <p:nvPr>
            <p:ph type="sldNum" sz="quarter" idx="10"/>
          </p:nvPr>
        </p:nvSpPr>
        <p:spPr/>
        <p:txBody>
          <a:bodyPr/>
          <a:lstStyle/>
          <a:p>
            <a:fld id="{4E4946A3-FD68-4E77-9DEF-1E7536A4AD96}" type="slidenum">
              <a:rPr lang="en-US" smtClean="0"/>
              <a:t>142</a:t>
            </a:fld>
            <a:endParaRPr lang="en-US"/>
          </a:p>
        </p:txBody>
      </p:sp>
    </p:spTree>
    <p:extLst>
      <p:ext uri="{BB962C8B-B14F-4D97-AF65-F5344CB8AC3E}">
        <p14:creationId xmlns:p14="http://schemas.microsoft.com/office/powerpoint/2010/main" val="91407594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tablet shown </a:t>
            </a:r>
            <a:r>
              <a:rPr lang="en-US" b="0" baseline="0" dirty="0"/>
              <a:t>here is known as </a:t>
            </a:r>
            <a:r>
              <a:rPr lang="en-US" sz="1200" b="0" i="0" u="none" strike="noStrike" kern="1200" baseline="0" dirty="0" err="1">
                <a:solidFill>
                  <a:schemeClr val="tx1"/>
                </a:solidFill>
                <a:latin typeface="+mn-lt"/>
                <a:ea typeface="+mn-ea"/>
                <a:cs typeface="+mn-cs"/>
              </a:rPr>
              <a:t>Mursili’s</a:t>
            </a:r>
            <a:r>
              <a:rPr lang="en-US" sz="1200" b="0" i="0" u="none" strike="noStrike" kern="1200" baseline="0" dirty="0">
                <a:solidFill>
                  <a:schemeClr val="tx1"/>
                </a:solidFill>
                <a:latin typeface="+mn-lt"/>
                <a:ea typeface="+mn-ea"/>
                <a:cs typeface="+mn-cs"/>
              </a:rPr>
              <a:t> “Second” plague prayer, addressed to the storm-god of Hatti (CTH 378.II = KUB 14.8). It is addressed to the god and requests relief from a plague that had decimated the land of the Hittites for a number of years. </a:t>
            </a:r>
            <a:r>
              <a:rPr lang="en-US" dirty="0"/>
              <a:t>This tablet was photographed at the Istanbul Archaeological Museum.</a:t>
            </a:r>
          </a:p>
          <a:p>
            <a:endParaRPr lang="en-US" dirty="0"/>
          </a:p>
          <a:p>
            <a:r>
              <a:rPr lang="en-US" dirty="0"/>
              <a:t>adr1006067426</a:t>
            </a:r>
          </a:p>
        </p:txBody>
      </p:sp>
      <p:sp>
        <p:nvSpPr>
          <p:cNvPr id="4" name="Slide Number Placeholder 3"/>
          <p:cNvSpPr>
            <a:spLocks noGrp="1"/>
          </p:cNvSpPr>
          <p:nvPr>
            <p:ph type="sldNum" sz="quarter" idx="10"/>
          </p:nvPr>
        </p:nvSpPr>
        <p:spPr/>
        <p:txBody>
          <a:bodyPr/>
          <a:lstStyle/>
          <a:p>
            <a:fld id="{4E4946A3-FD68-4E77-9DEF-1E7536A4AD96}" type="slidenum">
              <a:rPr lang="en-US" smtClean="0"/>
              <a:t>143</a:t>
            </a:fld>
            <a:endParaRPr lang="en-US"/>
          </a:p>
        </p:txBody>
      </p:sp>
    </p:spTree>
    <p:extLst>
      <p:ext uri="{BB962C8B-B14F-4D97-AF65-F5344CB8AC3E}">
        <p14:creationId xmlns:p14="http://schemas.microsoft.com/office/powerpoint/2010/main" val="207642953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tb010812261</a:t>
            </a:r>
          </a:p>
        </p:txBody>
      </p:sp>
      <p:sp>
        <p:nvSpPr>
          <p:cNvPr id="4" name="Slide Number Placeholder 3"/>
          <p:cNvSpPr>
            <a:spLocks noGrp="1"/>
          </p:cNvSpPr>
          <p:nvPr>
            <p:ph type="sldNum" sz="quarter" idx="10"/>
          </p:nvPr>
        </p:nvSpPr>
        <p:spPr/>
        <p:txBody>
          <a:bodyPr/>
          <a:lstStyle/>
          <a:p>
            <a:fld id="{4E4946A3-FD68-4E77-9DEF-1E7536A4AD96}" type="slidenum">
              <a:rPr lang="en-US" smtClean="0"/>
              <a:t>144</a:t>
            </a:fld>
            <a:endParaRPr lang="en-US"/>
          </a:p>
        </p:txBody>
      </p:sp>
    </p:spTree>
    <p:extLst>
      <p:ext uri="{BB962C8B-B14F-4D97-AF65-F5344CB8AC3E}">
        <p14:creationId xmlns:p14="http://schemas.microsoft.com/office/powerpoint/2010/main" val="1371974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mn-lt"/>
              </a:rPr>
              <a:t>This American Colony photo was</a:t>
            </a:r>
            <a:r>
              <a:rPr lang="en-US" baseline="0" dirty="0">
                <a:solidFill>
                  <a:srgbClr val="000000"/>
                </a:solidFill>
                <a:latin typeface="+mn-lt"/>
              </a:rPr>
              <a:t> taken </a:t>
            </a:r>
            <a:r>
              <a:rPr lang="en-US" dirty="0"/>
              <a:t>between 1934 and 1939.</a:t>
            </a:r>
          </a:p>
          <a:p>
            <a:endParaRPr lang="en-US" dirty="0">
              <a:solidFill>
                <a:srgbClr val="000000"/>
              </a:solidFill>
              <a:latin typeface="+mn-lt"/>
            </a:endParaRPr>
          </a:p>
          <a:p>
            <a:r>
              <a:rPr lang="en-US" dirty="0"/>
              <a:t>mat03801</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9154134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comes from Sir Austen Henry Layard, Monuments of Nineveh, published in 1849. Public domain, from The New York Public Library, http://digitalcollections.nypl.org/items/510d47dc-471e-a3d9-e040-e00a18064a99</a:t>
            </a:r>
          </a:p>
          <a:p>
            <a:endParaRPr lang="en-US" dirty="0"/>
          </a:p>
          <a:p>
            <a:r>
              <a:rPr lang="en-US" dirty="0"/>
              <a:t>nypl494853</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1741810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way in which the census was conducted</a:t>
            </a:r>
            <a:r>
              <a:rPr lang="en-US" baseline="0" dirty="0"/>
              <a:t> is uncertain. It may have involved the collection of each name from each village, illustrated here by an ostracon with a list of personal names. The final record was probably written on papyrus, but temporary records may have been compiled using ostraca like the one shown here. This ostracon was inscribed after the jar from which it originally came had broken. Archaeologists were able to recover several other pieces from the jar and reconstruct it for this display, which was photographed at the </a:t>
            </a:r>
            <a:r>
              <a:rPr lang="en-US" dirty="0"/>
              <a:t>Israel Museum. Horvat </a:t>
            </a:r>
            <a:r>
              <a:rPr lang="en-US" dirty="0" err="1"/>
              <a:t>Uza</a:t>
            </a:r>
            <a:r>
              <a:rPr lang="en-US" dirty="0"/>
              <a:t> is located in the Negev, east of Beersheba.</a:t>
            </a:r>
          </a:p>
          <a:p>
            <a:endParaRPr lang="en-US" dirty="0"/>
          </a:p>
          <a:p>
            <a:r>
              <a:rPr lang="en-US" dirty="0"/>
              <a:t>adr1806199903</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17418100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Numerous ostraca have</a:t>
            </a:r>
            <a:r>
              <a:rPr lang="en-US" baseline="0" dirty="0"/>
              <a:t> been recovered that are little more than lists of names, likely for some administrative purpose. </a:t>
            </a:r>
            <a:r>
              <a:rPr lang="en-US" dirty="0"/>
              <a:t>This ostracon, which is only partially legible, reads, “Hezekiah son of </a:t>
            </a:r>
            <a:r>
              <a:rPr lang="en-US" dirty="0" err="1"/>
              <a:t>Qera’a</a:t>
            </a:r>
            <a:r>
              <a:rPr lang="en-US" dirty="0"/>
              <a:t> son of </a:t>
            </a:r>
            <a:r>
              <a:rPr lang="en-US" dirty="0" err="1"/>
              <a:t>Shoresh</a:t>
            </a:r>
            <a:r>
              <a:rPr lang="en-US" dirty="0"/>
              <a:t>. </a:t>
            </a:r>
            <a:r>
              <a:rPr lang="en-US" dirty="0" err="1"/>
              <a:t>Buqqiah</a:t>
            </a:r>
            <a:r>
              <a:rPr lang="en-US" dirty="0"/>
              <a:t> </a:t>
            </a:r>
            <a:r>
              <a:rPr lang="en-US" dirty="0" err="1"/>
              <a:t>Ahiah</a:t>
            </a:r>
            <a:r>
              <a:rPr lang="en-US" dirty="0"/>
              <a:t> son of ‘Sandy’ son of </a:t>
            </a:r>
            <a:r>
              <a:rPr lang="en-US" dirty="0" err="1"/>
              <a:t>Amaqiah</a:t>
            </a:r>
            <a:r>
              <a:rPr lang="en-US" dirty="0"/>
              <a:t>. . . </a:t>
            </a:r>
            <a:r>
              <a:rPr lang="en-US" dirty="0" err="1"/>
              <a:t>iah</a:t>
            </a:r>
            <a:r>
              <a:rPr lang="en-US" dirty="0"/>
              <a:t> son of </a:t>
            </a:r>
            <a:r>
              <a:rPr lang="en-US" dirty="0" err="1"/>
              <a:t>Qariy</a:t>
            </a:r>
            <a:r>
              <a:rPr lang="en-US" dirty="0"/>
              <a:t> son</a:t>
            </a:r>
            <a:r>
              <a:rPr lang="en-US" baseline="0" dirty="0"/>
              <a:t> of </a:t>
            </a:r>
            <a:r>
              <a:rPr lang="en-US" baseline="0" dirty="0" err="1"/>
              <a:t>Amaqiah</a:t>
            </a:r>
            <a:r>
              <a:rPr lang="en-US" baseline="0" dirty="0"/>
              <a:t>” (</a:t>
            </a:r>
            <a:r>
              <a:rPr lang="en-US" baseline="0" dirty="0" err="1"/>
              <a:t>Ahituv</a:t>
            </a:r>
            <a:r>
              <a:rPr lang="en-US" baseline="0" dirty="0"/>
              <a:t> 2008: 32). This ostracon, </a:t>
            </a:r>
            <a:r>
              <a:rPr lang="en-US" baseline="0" dirty="0" err="1"/>
              <a:t>Ophel</a:t>
            </a:r>
            <a:r>
              <a:rPr lang="en-US" baseline="0" dirty="0"/>
              <a:t> Ostracon #1, was discovered in Jerusalem. It is dated by </a:t>
            </a:r>
            <a:r>
              <a:rPr lang="en-US" baseline="0" dirty="0" err="1"/>
              <a:t>Ahituv</a:t>
            </a:r>
            <a:r>
              <a:rPr lang="en-US" baseline="0" dirty="0"/>
              <a:t> to the end of the Judean monarchy. This ostracon was photographed at the </a:t>
            </a:r>
            <a:r>
              <a:rPr lang="en-US" dirty="0"/>
              <a:t>Rockefeller</a:t>
            </a:r>
            <a:r>
              <a:rPr lang="en-US" baseline="0" dirty="0"/>
              <a:t> Museum.</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Reference: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err="1">
                <a:solidFill>
                  <a:schemeClr val="tx1"/>
                </a:solidFill>
                <a:effectLst/>
                <a:latin typeface="+mn-lt"/>
                <a:ea typeface="+mn-ea"/>
                <a:cs typeface="+mn-cs"/>
              </a:rPr>
              <a:t>Ahituv</a:t>
            </a:r>
            <a:r>
              <a:rPr lang="en-US" sz="1200" kern="1200" baseline="0" dirty="0">
                <a:solidFill>
                  <a:schemeClr val="tx1"/>
                </a:solidFill>
                <a:effectLst/>
                <a:latin typeface="+mn-lt"/>
                <a:ea typeface="+mn-ea"/>
                <a:cs typeface="+mn-cs"/>
              </a:rPr>
              <a:t>, Shmuel.</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baseline="0" dirty="0">
                <a:solidFill>
                  <a:schemeClr val="tx1"/>
                </a:solidFill>
                <a:effectLst/>
                <a:latin typeface="+mn-lt"/>
                <a:ea typeface="+mn-ea"/>
                <a:cs typeface="+mn-cs"/>
              </a:rPr>
              <a:t>2008	</a:t>
            </a:r>
            <a:r>
              <a:rPr lang="en-US" sz="1200" i="1" kern="1200" baseline="0" dirty="0">
                <a:solidFill>
                  <a:schemeClr val="tx1"/>
                </a:solidFill>
                <a:effectLst/>
                <a:latin typeface="+mn-lt"/>
                <a:ea typeface="+mn-ea"/>
                <a:cs typeface="+mn-cs"/>
              </a:rPr>
              <a:t>Echoes from the Past.</a:t>
            </a:r>
            <a:r>
              <a:rPr lang="en-US" sz="1200" kern="1200" baseline="0" dirty="0">
                <a:solidFill>
                  <a:schemeClr val="tx1"/>
                </a:solidFill>
                <a:effectLst/>
                <a:latin typeface="+mn-lt"/>
                <a:ea typeface="+mn-ea"/>
                <a:cs typeface="+mn-cs"/>
              </a:rPr>
              <a:t> Jerusalem: Carta.</a:t>
            </a:r>
            <a:endParaRPr lang="en-US" dirty="0"/>
          </a:p>
          <a:p>
            <a:endParaRPr lang="en-US" baseline="0" dirty="0"/>
          </a:p>
          <a:p>
            <a:r>
              <a:rPr lang="en-US" dirty="0"/>
              <a:t>adr1306224492</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17418100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also seems possible</a:t>
            </a:r>
            <a:r>
              <a:rPr lang="en-US" baseline="0" dirty="0"/>
              <a:t> that Joab and his men simply made a list of clans, families, or villages, recording the number for each (rather than recording each name). Such a method would be more similar to some of the ostraca shown here, which have names as well as numerals in hieratic, a cursive form of Egyptian. These records were made on chips of limestone rather than on broken pottery. The various ostraca shown here date from as early as the 19th dynasty (circa 1300 BC) to as late as the 26th dynasty (6th century BC). This display was photographed at the </a:t>
            </a:r>
            <a:r>
              <a:rPr lang="en-US" dirty="0"/>
              <a:t>Metropolitan Museum of Art in New York City.</a:t>
            </a:r>
          </a:p>
          <a:p>
            <a:endParaRPr lang="en-US" dirty="0"/>
          </a:p>
          <a:p>
            <a:r>
              <a:rPr lang="en-US" dirty="0"/>
              <a:t>adr1605231982</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1741810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cause of God’s anger is not revealed here.</a:t>
            </a:r>
            <a:r>
              <a:rPr lang="en-US" sz="1200" kern="1200" baseline="0" dirty="0">
                <a:solidFill>
                  <a:schemeClr val="tx1"/>
                </a:solidFill>
                <a:effectLst/>
                <a:latin typeface="+mn-lt"/>
                <a:ea typeface="+mn-ea"/>
                <a:cs typeface="+mn-cs"/>
              </a:rPr>
              <a:t> If this event happened toward the end of David’s life, as seems likely, it is possible that God’s anger was related to the recent rebellions of Absalom and Sheba, but it is impossible to say with any certainty. </a:t>
            </a:r>
            <a:r>
              <a:rPr lang="en-US" sz="1200" kern="1200" dirty="0">
                <a:solidFill>
                  <a:schemeClr val="tx1"/>
                </a:solidFill>
                <a:effectLst/>
                <a:latin typeface="+mn-lt"/>
                <a:ea typeface="+mn-ea"/>
                <a:cs typeface="+mn-cs"/>
              </a:rPr>
              <a:t>This theater mask illustrates the displeasure</a:t>
            </a:r>
            <a:r>
              <a:rPr lang="en-US" sz="1200" kern="1200" baseline="0" dirty="0">
                <a:solidFill>
                  <a:schemeClr val="tx1"/>
                </a:solidFill>
                <a:effectLst/>
                <a:latin typeface="+mn-lt"/>
                <a:ea typeface="+mn-ea"/>
                <a:cs typeface="+mn-cs"/>
              </a:rPr>
              <a:t> of God against Israel. </a:t>
            </a:r>
            <a:r>
              <a:rPr lang="en-US" dirty="0"/>
              <a:t>This mask was photographed at the Diocletian Baths in Rome. This image comes from Livioandronico2013 and is licensed under CC BY-SA 4.0, via Wikimedia Commons: https://commons.wikimedia.org/wiki/File:Sculptures_of_Roman_theater_masks_in_Baths_of_Diocletian3.jpg.</a:t>
            </a: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wiki01042015182806</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4116162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the main task of Joab and his men was to make a record of the Israelite</a:t>
            </a:r>
            <a:r>
              <a:rPr lang="en-US" baseline="0" dirty="0"/>
              <a:t> forces for David, they would have needed writing instruments. </a:t>
            </a:r>
            <a:r>
              <a:rPr lang="en-US" dirty="0"/>
              <a:t>This palette</a:t>
            </a:r>
            <a:r>
              <a:rPr lang="en-US" baseline="0" dirty="0"/>
              <a:t> includes several reeds for writing; rather than depressions for ink it has a larger area at one end for each color. This may be compared to the “writing case” mentioned by Ezekiel several centuries later (</a:t>
            </a:r>
            <a:r>
              <a:rPr lang="en-US" baseline="0" dirty="0" err="1"/>
              <a:t>Ezek</a:t>
            </a:r>
            <a:r>
              <a:rPr lang="en-US" baseline="0" dirty="0"/>
              <a:t> 9:2-11). </a:t>
            </a:r>
            <a:r>
              <a:rPr lang="en-US" dirty="0"/>
              <a:t>This image comes from The Metropolitan Museum of Art and is in the public domain. Source: https://www.metmuseum.org/art/collection/search/545113</a:t>
            </a:r>
          </a:p>
          <a:p>
            <a:endParaRPr lang="en-US" dirty="0"/>
          </a:p>
          <a:p>
            <a:r>
              <a:rPr lang="en-US" dirty="0"/>
              <a:t>met545113</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32448233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shows scribes writing in two different formats. The scribe on the left is writing with a stylus on a clay tablet, a format that is appropriate</a:t>
            </a:r>
            <a:r>
              <a:rPr lang="en-US" baseline="0" dirty="0"/>
              <a:t> for cuneiform scripts. The scribe on the right is using an ink pen on papyrus, a format that works well for scripts like Hebrew and Egyptian, and thus the format that would have been used by Joab and his men. </a:t>
            </a:r>
            <a:r>
              <a:rPr lang="en-US" dirty="0"/>
              <a:t>This relief was photographed at the British Museum.</a:t>
            </a:r>
          </a:p>
          <a:p>
            <a:endParaRPr lang="en-US" dirty="0"/>
          </a:p>
          <a:p>
            <a:r>
              <a:rPr lang="en-US" dirty="0"/>
              <a:t>adr090506980</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15409407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Only a few stops are specified along the route of Joab and his census</a:t>
            </a:r>
            <a:r>
              <a:rPr lang="en-US" baseline="0" dirty="0"/>
              <a:t> takers, but it is enough to discern that, beginning from Jerusalem, they took a counter-clockwise route. They began at the southern border of the territories of Transjordan, moved northward through Gilead and as far as the region of Sidon, and then returned southward to Beersheba. As can be seen from this map, the first step on this journey would have been to travel east from Jerusalem and ford the Jordan River near Jericho. </a:t>
            </a:r>
            <a:r>
              <a:rPr lang="en-US" dirty="0"/>
              <a:t>This is a detail of map 3-4 from the </a:t>
            </a:r>
            <a:r>
              <a:rPr lang="en-US" i="1" dirty="0"/>
              <a:t>Satellite Bible Atlas</a:t>
            </a:r>
            <a:r>
              <a:rPr lang="en-US" dirty="0"/>
              <a:t>, by William Schlegel. Used by permission.</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18997682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Joab and his men likely forded the Jordan River at one of the crossing places in the barren</a:t>
            </a:r>
            <a:r>
              <a:rPr lang="en-US" baseline="0" dirty="0"/>
              <a:t> region near Jericho. The riverbed has changed many times in the millennia since then, so it is not easy to determine what fords were in use in David’s day. Five were recorded along this stretch in the 19th century. Incidentally, this photo illustrates both the plural of “fords” in this area and the dry “wilderness” aspect of the name. The next slide includes labels.</a:t>
            </a:r>
          </a:p>
          <a:p>
            <a:endParaRPr lang="en-US" dirty="0"/>
          </a:p>
          <a:p>
            <a:r>
              <a:rPr lang="en-US" dirty="0"/>
              <a:t>tb010703125</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Joab and his men likely forded the Jordan River at one of the crossing places in the barren</a:t>
            </a:r>
            <a:r>
              <a:rPr lang="en-US" baseline="0" dirty="0"/>
              <a:t> region near Jericho. The riverbed has changed many times in the millennia since then, so it is not easy to determine what fords were in use in David’s day. Five were recorded along this stretch in the 19th century. Incidentally, this photo illustrates both the plural of “fords” in this area and the dry “wilderness” aspect of the name. </a:t>
            </a:r>
          </a:p>
          <a:p>
            <a:endParaRPr lang="en-US" dirty="0"/>
          </a:p>
          <a:p>
            <a:r>
              <a:rPr lang="en-US" dirty="0"/>
              <a:t>tb010703125</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Aroer is identified with Khirbet </a:t>
            </a:r>
            <a:r>
              <a:rPr lang="en-US" dirty="0" err="1"/>
              <a:t>Ara‘ir</a:t>
            </a:r>
            <a:r>
              <a:rPr lang="en-US" dirty="0"/>
              <a:t>, 2.5 miles (4 km) east of the Medeba-Kerak highway and 3 miles (5 km) southeast of </a:t>
            </a:r>
            <a:r>
              <a:rPr lang="en-US" dirty="0" err="1"/>
              <a:t>Dhiban</a:t>
            </a:r>
            <a:r>
              <a:rPr lang="en-US" dirty="0"/>
              <a:t>. Aroer has a commanding view of the Nahal Arnon from its northern rim. </a:t>
            </a:r>
            <a:r>
              <a:rPr lang="en-US" dirty="0" err="1"/>
              <a:t>Ara‘ir</a:t>
            </a:r>
            <a:r>
              <a:rPr lang="en-US" dirty="0"/>
              <a:t> is a small Arab village with an impressive tell.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tb053108957</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t>Aroer defined the southern limit of Israelite territory in Transjordan. At a later time, however, the Moabite king Mesha boasted, “I carried out repairs at </a:t>
            </a:r>
            <a:r>
              <a:rPr lang="en-US" sz="1200" b="0" dirty="0"/>
              <a:t>Aroer</a:t>
            </a:r>
            <a:r>
              <a:rPr lang="en-US" sz="1200" dirty="0"/>
              <a:t> and mended the highway at the Arnon” (Mesha Stele, line 26). Thus it is clear that Mesha regarded Aroer as an important sentinel guarding the King’s Highway crossing of the Arnon.</a:t>
            </a:r>
            <a:r>
              <a:rPr lang="en-US" sz="1200" baseline="0" dirty="0"/>
              <a:t> </a:t>
            </a:r>
            <a:r>
              <a:rPr lang="en-US" sz="1200" dirty="0"/>
              <a:t>In Jehu’s days (841–814 BC), King Hazael of Aram captured “Gilead to </a:t>
            </a:r>
            <a:r>
              <a:rPr lang="en-US" sz="1200" b="0" dirty="0"/>
              <a:t>Aroer</a:t>
            </a:r>
            <a:r>
              <a:rPr lang="en-US" sz="1200" dirty="0"/>
              <a:t>, which is by the valley of Arnon” (2 Kgs 10:32-33). Aroer apparently returned to Moabite hands after Hazael’s conquest, as is indicated by a prophecy of Jeremiah (48:18-20).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tb061204199</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defRPr/>
            </a:pPr>
            <a:r>
              <a:rPr lang="en-US" dirty="0"/>
              <a:t>Based on archaeological excavation</a:t>
            </a:r>
            <a:r>
              <a:rPr lang="en-US" baseline="0" dirty="0"/>
              <a:t> it seems that</a:t>
            </a:r>
            <a:r>
              <a:rPr lang="en-US" dirty="0"/>
              <a:t> Aroer was not a populated city, but a fortress guarding the highway across the Arnon. The site was excavated by Emilio </a:t>
            </a:r>
            <a:r>
              <a:rPr lang="en-US" dirty="0" err="1"/>
              <a:t>Olávarri-Goicoechea</a:t>
            </a:r>
            <a:r>
              <a:rPr lang="en-US" dirty="0"/>
              <a:t> of the Spanish Center, Casa de Santiago, of Jerusalem in 1964–66. </a:t>
            </a:r>
          </a:p>
          <a:p>
            <a:pPr marL="228600" indent="-228600" eaLnBrk="1" hangingPunct="1">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tb061204179</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lnSpc>
                <a:spcPct val="100000"/>
              </a:lnSpc>
              <a:spcBef>
                <a:spcPts val="0"/>
              </a:spcBef>
              <a:spcAft>
                <a:spcPts val="0"/>
              </a:spcAft>
              <a:tabLst>
                <a:tab pos="228600" algn="l"/>
              </a:tabLst>
            </a:pPr>
            <a:r>
              <a:rPr lang="en-US" sz="1200" dirty="0"/>
              <a:t>Six archaeological levels were revealed at Aroer, from the Intermediate Bronze to the Late Roman period. The walls shown in this photo are from the Iron Age. </a:t>
            </a:r>
          </a:p>
          <a:p>
            <a:pPr marL="0" indent="0" eaLnBrk="1" hangingPunct="1">
              <a:lnSpc>
                <a:spcPct val="100000"/>
              </a:lnSpc>
              <a:spcBef>
                <a:spcPts val="0"/>
              </a:spcBef>
              <a:spcAft>
                <a:spcPts val="0"/>
              </a:spcAft>
              <a:tabLst>
                <a:tab pos="228600" algn="l"/>
              </a:tabLst>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tb061204182</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identity</a:t>
            </a:r>
            <a:r>
              <a:rPr lang="en-US" baseline="0" dirty="0"/>
              <a:t> of the “city that is in the middle of the valley” is uncertain. It appears in a number of other places in the Hebrew Bible (</a:t>
            </a:r>
            <a:r>
              <a:rPr lang="en-US" baseline="0" dirty="0" err="1"/>
              <a:t>Deut</a:t>
            </a:r>
            <a:r>
              <a:rPr lang="en-US" baseline="0" dirty="0"/>
              <a:t> 2:36; </a:t>
            </a:r>
            <a:r>
              <a:rPr lang="cs-CZ" baseline="0" dirty="0"/>
              <a:t>Josh 12:3; 13:9, 16</a:t>
            </a:r>
            <a:r>
              <a:rPr lang="en-US" baseline="0" dirty="0"/>
              <a:t>). </a:t>
            </a:r>
            <a:r>
              <a:rPr lang="en-US" baseline="0" dirty="0" err="1"/>
              <a:t>Ninow</a:t>
            </a:r>
            <a:r>
              <a:rPr lang="en-US" baseline="0" dirty="0"/>
              <a:t> has suggested the unnamed town be identified with Khirbet al-</a:t>
            </a:r>
            <a:r>
              <a:rPr lang="en-US" baseline="0" dirty="0" err="1"/>
              <a:t>Mamariyeh</a:t>
            </a:r>
            <a:r>
              <a:rPr lang="en-US" baseline="0" dirty="0"/>
              <a:t>, which is located directly across the Nahal Arnon from Aroer. In addition to the suitable geographical positioning, </a:t>
            </a:r>
            <a:r>
              <a:rPr lang="en-US" baseline="0" dirty="0" err="1"/>
              <a:t>Ninow’s</a:t>
            </a:r>
            <a:r>
              <a:rPr lang="en-US" baseline="0" dirty="0"/>
              <a:t> brief survey of the Khirbet al-</a:t>
            </a:r>
            <a:r>
              <a:rPr lang="en-US" baseline="0" dirty="0" err="1"/>
              <a:t>Mamarieyh</a:t>
            </a:r>
            <a:r>
              <a:rPr lang="en-US" baseline="0" dirty="0"/>
              <a:t> showed fortifications and remains from the Late Bronze and Iron Ages (</a:t>
            </a:r>
            <a:r>
              <a:rPr lang="en-US" baseline="0" dirty="0" err="1"/>
              <a:t>Ninow</a:t>
            </a:r>
            <a:r>
              <a:rPr lang="en-US" baseline="0" dirty="0"/>
              <a:t> 2002: 125–29).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Reference:</a:t>
            </a:r>
          </a:p>
          <a:p>
            <a:r>
              <a:rPr lang="en-US" dirty="0" err="1">
                <a:effectLst/>
              </a:rPr>
              <a:t>Ninow</a:t>
            </a:r>
            <a:r>
              <a:rPr lang="en-US" dirty="0">
                <a:effectLst/>
              </a:rPr>
              <a:t>, F.</a:t>
            </a:r>
          </a:p>
          <a:p>
            <a:pPr marL="685800" indent="-457200">
              <a:tabLst>
                <a:tab pos="685800" algn="l"/>
              </a:tabLst>
            </a:pPr>
            <a:r>
              <a:rPr lang="en-US" dirty="0">
                <a:effectLst/>
              </a:rPr>
              <a:t>2002	In Search of the “City Which is in the Middle of the Valley.” </a:t>
            </a:r>
            <a:r>
              <a:rPr lang="en-US" i="1" dirty="0">
                <a:effectLst/>
              </a:rPr>
              <a:t>Andrews University Seminary Studies</a:t>
            </a:r>
            <a:r>
              <a:rPr lang="en-US" dirty="0">
                <a:effectLst/>
              </a:rPr>
              <a:t> 40: 125–29.</a:t>
            </a:r>
            <a:r>
              <a:rPr lang="en-US" baseline="0" dirty="0">
                <a:effectLst/>
              </a:rPr>
              <a:t> </a:t>
            </a:r>
            <a:r>
              <a:rPr lang="en-US" baseline="0" dirty="0">
                <a:hlinkClick r:id="rId3">
                  <a:extLst>
                    <a:ext uri="{A12FA001-AC4F-418D-AE19-62706E023703}">
                      <ahyp:hlinkClr xmlns:ahyp="http://schemas.microsoft.com/office/drawing/2018/hyperlinkcolor" val="tx"/>
                    </a:ext>
                  </a:extLst>
                </a:hlinkClick>
              </a:rPr>
              <a:t>http://www.auss.info/auss_publication_file.php?pub_id=1031</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tb061204190</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“number” (Heb. </a:t>
            </a:r>
            <a:r>
              <a:rPr lang="en-US" i="1" dirty="0" err="1"/>
              <a:t>manah</a:t>
            </a:r>
            <a:r>
              <a:rPr lang="en-US" dirty="0"/>
              <a:t>, </a:t>
            </a:r>
            <a:r>
              <a:rPr lang="he-IL" sz="1200" b="0" i="0" u="none" strike="noStrike" kern="1200" baseline="0" dirty="0">
                <a:solidFill>
                  <a:schemeClr val="tx1"/>
                </a:solidFill>
                <a:latin typeface="+mn-lt"/>
                <a:ea typeface="+mn-ea"/>
                <a:cs typeface="+mn-cs"/>
              </a:rPr>
              <a:t>מָנָה</a:t>
            </a:r>
            <a:r>
              <a:rPr lang="en-US" dirty="0"/>
              <a:t>) was to count or to take a census.</a:t>
            </a:r>
            <a:r>
              <a:rPr lang="en-US" baseline="0" dirty="0"/>
              <a:t> It is not immediately clear why this was sinful since there is no known prohibition against it (Moses numbered the people twice, </a:t>
            </a:r>
            <a:r>
              <a:rPr lang="en-US" baseline="0" dirty="0" err="1"/>
              <a:t>Num</a:t>
            </a:r>
            <a:r>
              <a:rPr lang="en-US" baseline="0" dirty="0"/>
              <a:t> 1:19; 26:4), but all of the persons involved in the story agree that David’s actions were wrong. First Chronicles 21:1 indicates that Satan was involved with this event too, a fact that is not mentioned by the author of 2 Samuel. This model from ancient Egypt depicts herdsmen moving their cattle past a booth as scribes count them. </a:t>
            </a:r>
            <a:r>
              <a:rPr lang="en-US" dirty="0"/>
              <a:t>This display was photographed at the Egyptian Museum.</a:t>
            </a:r>
          </a:p>
          <a:p>
            <a:endParaRPr lang="en-US" dirty="0"/>
          </a:p>
          <a:p>
            <a:r>
              <a:rPr lang="en-US" dirty="0"/>
              <a:t>adr1603195094</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591045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identity</a:t>
            </a:r>
            <a:r>
              <a:rPr lang="en-US" baseline="0" dirty="0"/>
              <a:t> of the “city that is in the middle of the valley” is uncertain. It appears in a number of other places in the Hebrew Bible (</a:t>
            </a:r>
            <a:r>
              <a:rPr lang="en-US" baseline="0" dirty="0" err="1"/>
              <a:t>Deut</a:t>
            </a:r>
            <a:r>
              <a:rPr lang="en-US" baseline="0" dirty="0"/>
              <a:t> 2:36; </a:t>
            </a:r>
            <a:r>
              <a:rPr lang="cs-CZ" baseline="0" dirty="0"/>
              <a:t>Josh 12:3; 13:9, 16</a:t>
            </a:r>
            <a:r>
              <a:rPr lang="en-US" baseline="0" dirty="0"/>
              <a:t>). </a:t>
            </a:r>
            <a:r>
              <a:rPr lang="en-US" baseline="0" dirty="0" err="1"/>
              <a:t>Ninow</a:t>
            </a:r>
            <a:r>
              <a:rPr lang="en-US" baseline="0" dirty="0"/>
              <a:t> has suggested the unnamed town be identified with Khirbet al-</a:t>
            </a:r>
            <a:r>
              <a:rPr lang="en-US" baseline="0" dirty="0" err="1"/>
              <a:t>Mamariyeh</a:t>
            </a:r>
            <a:r>
              <a:rPr lang="en-US" baseline="0" dirty="0"/>
              <a:t>, which is located directly across the Nahal </a:t>
            </a:r>
            <a:r>
              <a:rPr lang="en-US" baseline="0" dirty="0" err="1"/>
              <a:t>Arnon</a:t>
            </a:r>
            <a:r>
              <a:rPr lang="en-US" baseline="0" dirty="0"/>
              <a:t> from </a:t>
            </a:r>
            <a:r>
              <a:rPr lang="en-US" baseline="0" dirty="0" err="1"/>
              <a:t>Aroer</a:t>
            </a:r>
            <a:r>
              <a:rPr lang="en-US" baseline="0" dirty="0"/>
              <a:t>. In addition to the suitable geographical positioning, </a:t>
            </a:r>
            <a:r>
              <a:rPr lang="en-US" baseline="0" dirty="0" err="1"/>
              <a:t>Ninow’s</a:t>
            </a:r>
            <a:r>
              <a:rPr lang="en-US" baseline="0" dirty="0"/>
              <a:t> brief survey of the Khirbet al-</a:t>
            </a:r>
            <a:r>
              <a:rPr lang="en-US" baseline="0" dirty="0" err="1"/>
              <a:t>Mamarieyh</a:t>
            </a:r>
            <a:r>
              <a:rPr lang="en-US" baseline="0" dirty="0"/>
              <a:t> showed fortifications and remains from the Late Bronze and Iron Ages (</a:t>
            </a:r>
            <a:r>
              <a:rPr lang="en-US" baseline="0" dirty="0" err="1"/>
              <a:t>Ninow</a:t>
            </a:r>
            <a:r>
              <a:rPr lang="en-US" baseline="0" dirty="0"/>
              <a:t> 2002: 125–29).</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Reference:</a:t>
            </a:r>
          </a:p>
          <a:p>
            <a:r>
              <a:rPr lang="en-US" dirty="0" err="1">
                <a:effectLst/>
              </a:rPr>
              <a:t>Ninow</a:t>
            </a:r>
            <a:r>
              <a:rPr lang="en-US" dirty="0">
                <a:effectLst/>
              </a:rPr>
              <a:t>, F.</a:t>
            </a:r>
          </a:p>
          <a:p>
            <a:pPr marL="685800" indent="-457200">
              <a:tabLst>
                <a:tab pos="685800" algn="l"/>
              </a:tabLst>
            </a:pPr>
            <a:r>
              <a:rPr lang="en-US" dirty="0">
                <a:effectLst/>
              </a:rPr>
              <a:t>2002	In Search of the “City Which is in the Middle of the Valley.” </a:t>
            </a:r>
            <a:r>
              <a:rPr lang="en-US" i="1" dirty="0">
                <a:effectLst/>
              </a:rPr>
              <a:t>Andrews University Seminary Studies</a:t>
            </a:r>
            <a:r>
              <a:rPr lang="en-US" dirty="0">
                <a:effectLst/>
              </a:rPr>
              <a:t> 40: 125–29.</a:t>
            </a:r>
            <a:r>
              <a:rPr lang="en-US" baseline="0" dirty="0">
                <a:effectLst/>
              </a:rPr>
              <a:t> </a:t>
            </a:r>
            <a:r>
              <a:rPr lang="en-US" baseline="0" dirty="0">
                <a:hlinkClick r:id="rId3">
                  <a:extLst>
                    <a:ext uri="{A12FA001-AC4F-418D-AE19-62706E023703}">
                      <ahyp:hlinkClr xmlns:ahyp="http://schemas.microsoft.com/office/drawing/2018/hyperlinkcolor" val="tx"/>
                    </a:ext>
                  </a:extLst>
                </a:hlinkClick>
              </a:rPr>
              <a:t>http://www.auss.info/auss_publication_file.php?pub_id=1031</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tb061204190</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Other scholars prefer to identify</a:t>
            </a:r>
            <a:r>
              <a:rPr lang="en-US" baseline="0" dirty="0"/>
              <a:t> the “city that is in the middle of the valley) with </a:t>
            </a:r>
            <a:r>
              <a:rPr lang="en-US" baseline="0" dirty="0" err="1"/>
              <a:t>Balu</a:t>
            </a:r>
            <a:r>
              <a:rPr lang="en-US" baseline="0" dirty="0"/>
              <a:t>. </a:t>
            </a:r>
            <a:r>
              <a:rPr lang="en-US" dirty="0"/>
              <a:t>Located about 6 miles (10 km) south of the Arnon Valley, </a:t>
            </a:r>
            <a:r>
              <a:rPr lang="en-US" dirty="0" err="1"/>
              <a:t>Balu</a:t>
            </a:r>
            <a:r>
              <a:rPr lang="en-US" dirty="0"/>
              <a:t> is the largest Iron Age site in the area. Part of the kingdom of Moab in the Iron II period, this site was inhabited from the Early Bronze period to the Mamluk period. Interest in the site peaked following the discovery of the </a:t>
            </a:r>
            <a:r>
              <a:rPr lang="en-US" dirty="0" err="1"/>
              <a:t>Stela</a:t>
            </a:r>
            <a:r>
              <a:rPr lang="en-US" dirty="0"/>
              <a:t> of </a:t>
            </a:r>
            <a:r>
              <a:rPr lang="en-US" dirty="0" err="1"/>
              <a:t>Balu</a:t>
            </a:r>
            <a:r>
              <a:rPr lang="en-US" dirty="0"/>
              <a:t> in 1930. J. W. Crowfoot conducted soundings in 1933, and more archaeological work was carried out beginning in 1986.</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tb061404076</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“city that</a:t>
            </a:r>
            <a:r>
              <a:rPr lang="en-US" baseline="0" dirty="0"/>
              <a:t> is in the middle of the valley” may be the same as the </a:t>
            </a:r>
            <a:r>
              <a:rPr lang="en-US" dirty="0"/>
              <a:t>“City of Moab” (“</a:t>
            </a:r>
            <a:r>
              <a:rPr lang="en-US" dirty="0" err="1"/>
              <a:t>Ar</a:t>
            </a:r>
            <a:r>
              <a:rPr lang="en-US" dirty="0"/>
              <a:t> of Moab”). “Although it is impossible, at present, to state with certainty that any of these sites was ancient </a:t>
            </a:r>
            <a:r>
              <a:rPr lang="en-US" dirty="0" err="1"/>
              <a:t>Ar</a:t>
            </a:r>
            <a:r>
              <a:rPr lang="en-US" dirty="0"/>
              <a:t>, it is fair to say that the available geographical, historical, and archaeological evidence seem to favor Khirbet el-</a:t>
            </a:r>
            <a:r>
              <a:rPr lang="en-US" dirty="0" err="1"/>
              <a:t>Balu</a:t>
            </a:r>
            <a:r>
              <a:rPr lang="en-US" dirty="0"/>
              <a:t>” (Mattingly 1992: 321). “A more likely site for </a:t>
            </a:r>
            <a:r>
              <a:rPr lang="en-US" dirty="0" err="1"/>
              <a:t>Ar</a:t>
            </a:r>
            <a:r>
              <a:rPr lang="en-US" dirty="0"/>
              <a:t> is probably Khirbet </a:t>
            </a:r>
            <a:r>
              <a:rPr lang="en-US" dirty="0" err="1"/>
              <a:t>Balu</a:t>
            </a:r>
            <a:r>
              <a:rPr lang="en-US" dirty="0"/>
              <a:t>. </a:t>
            </a:r>
            <a:r>
              <a:rPr lang="en-US" dirty="0" err="1"/>
              <a:t>Ar</a:t>
            </a:r>
            <a:r>
              <a:rPr lang="en-US" dirty="0"/>
              <a:t> seems to have been a city of some importance (the name ‘</a:t>
            </a:r>
            <a:r>
              <a:rPr lang="en-US" dirty="0" err="1"/>
              <a:t>Ar</a:t>
            </a:r>
            <a:r>
              <a:rPr lang="en-US" dirty="0"/>
              <a:t>’ is derived from the word for ‘city’) closely associated with Arnon. The ancient city represented by Khirbet </a:t>
            </a:r>
            <a:r>
              <a:rPr lang="en-US" dirty="0" err="1"/>
              <a:t>Balu</a:t>
            </a:r>
            <a:r>
              <a:rPr lang="en-US" dirty="0"/>
              <a:t> would have been the gateway to the S plateau from N Moab, on the other hand, since the ancient N-S route through the Transjordan will have descended into the Arnon/</a:t>
            </a:r>
            <a:r>
              <a:rPr lang="en-US" dirty="0" err="1"/>
              <a:t>Mujib</a:t>
            </a:r>
            <a:r>
              <a:rPr lang="en-US" dirty="0"/>
              <a:t> canyon at Aroer, followed the canyon bed into the Wadi el-</a:t>
            </a:r>
            <a:r>
              <a:rPr lang="en-US" dirty="0" err="1"/>
              <a:t>Balu</a:t>
            </a:r>
            <a:r>
              <a:rPr lang="en-US" dirty="0"/>
              <a:t> tributary, and then ascended the plateau of the S plateau at Khirbet </a:t>
            </a:r>
            <a:r>
              <a:rPr lang="en-US" dirty="0" err="1"/>
              <a:t>Balu</a:t>
            </a:r>
            <a:r>
              <a:rPr lang="en-US" dirty="0"/>
              <a:t>” (Miller 1992: 891).</a:t>
            </a:r>
          </a:p>
          <a:p>
            <a:pPr eaLnBrk="1" hangingPunct="1"/>
            <a:endParaRPr lang="en-US" dirty="0"/>
          </a:p>
          <a:p>
            <a:pPr eaLnBrk="1" hangingPunct="1"/>
            <a:r>
              <a:rPr lang="en-US" b="1" dirty="0"/>
              <a:t>References:</a:t>
            </a:r>
          </a:p>
          <a:p>
            <a:pPr marL="685800" indent="-685800">
              <a:lnSpc>
                <a:spcPct val="90000"/>
              </a:lnSpc>
              <a:tabLst>
                <a:tab pos="228600" algn="l"/>
              </a:tabLst>
              <a:defRPr/>
            </a:pPr>
            <a:r>
              <a:rPr lang="en-US" dirty="0"/>
              <a:t>Mattingly, Gerald L.</a:t>
            </a:r>
          </a:p>
          <a:p>
            <a:pPr marL="685800" indent="-685800">
              <a:lnSpc>
                <a:spcPct val="90000"/>
              </a:lnSpc>
              <a:tabLst>
                <a:tab pos="228600" algn="l"/>
              </a:tabLst>
              <a:defRPr/>
            </a:pPr>
            <a:r>
              <a:rPr lang="en-US" dirty="0"/>
              <a:t>	1992	Ar. </a:t>
            </a:r>
            <a:r>
              <a:rPr lang="en-US" i="1" dirty="0"/>
              <a:t>Anchor Bible Dictionary</a:t>
            </a:r>
            <a:r>
              <a:rPr lang="en-US" dirty="0"/>
              <a:t>, vol. 1, ed. D. N. Freedman. New York: Doubleday.</a:t>
            </a:r>
          </a:p>
          <a:p>
            <a:pPr marL="685800" indent="-685800">
              <a:lnSpc>
                <a:spcPct val="90000"/>
              </a:lnSpc>
              <a:tabLst>
                <a:tab pos="228600" algn="l"/>
              </a:tabLst>
              <a:defRPr/>
            </a:pPr>
            <a:r>
              <a:rPr lang="en-US" dirty="0"/>
              <a:t>Miller, J. M.</a:t>
            </a:r>
          </a:p>
          <a:p>
            <a:pPr marL="685800" indent="-685800">
              <a:lnSpc>
                <a:spcPct val="90000"/>
              </a:lnSpc>
              <a:tabLst>
                <a:tab pos="228600" algn="l"/>
              </a:tabLst>
              <a:defRPr/>
            </a:pPr>
            <a:r>
              <a:rPr lang="en-US" dirty="0"/>
              <a:t>	1992	Moab. </a:t>
            </a:r>
            <a:r>
              <a:rPr lang="en-US" i="1" dirty="0"/>
              <a:t>Anchor Bible Dictionary</a:t>
            </a:r>
            <a:r>
              <a:rPr lang="en-US" dirty="0"/>
              <a:t>, vol. 4, ed. D. N. Freedman. New York: Doubleday.</a:t>
            </a:r>
            <a:endParaRPr lang="en-US" b="1" dirty="0"/>
          </a:p>
          <a:p>
            <a:pPr eaLnBrk="1" hangingPunct="1"/>
            <a:endParaRPr lang="en-US" dirty="0"/>
          </a:p>
          <a:p>
            <a:pPr eaLnBrk="1" hangingPunct="1"/>
            <a:r>
              <a:rPr lang="en-US" dirty="0"/>
              <a:t>tb061404067</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Aroer is located in the territory of the southernmost tribe, Reuben, so the notice</a:t>
            </a:r>
            <a:r>
              <a:rPr lang="en-US" baseline="0" dirty="0"/>
              <a:t> that the next stop was Gad indicates northward movement. Gad’s interest in the land of Gilead, and </a:t>
            </a:r>
            <a:r>
              <a:rPr lang="en-US" baseline="0" dirty="0" err="1"/>
              <a:t>Jazer</a:t>
            </a:r>
            <a:r>
              <a:rPr lang="en-US" baseline="0" dirty="0"/>
              <a:t> in particular, is noted in Numbers 32:1. </a:t>
            </a:r>
            <a:r>
              <a:rPr lang="en-US" dirty="0"/>
              <a:t>“Gad Street” is located in the Baka neighborhood, south of the Old City.</a:t>
            </a:r>
          </a:p>
          <a:p>
            <a:endParaRPr lang="en-US" dirty="0"/>
          </a:p>
          <a:p>
            <a:r>
              <a:rPr lang="en-US" dirty="0"/>
              <a:t>lbd102318887</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25458363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a:t>Jazer</a:t>
            </a:r>
            <a:r>
              <a:rPr lang="en-US" b="0" baseline="0" dirty="0"/>
              <a:t> (</a:t>
            </a:r>
            <a:r>
              <a:rPr lang="pt-BR" b="0" baseline="0" dirty="0"/>
              <a:t>Num 21:24, 32; 32:1, 3, 35; Josh 13:25; 21:39; 2 Sam 24:5; 1 Chr 6:81; 26:31; Isa 16:8-9; Jer 48:32</a:t>
            </a:r>
            <a:r>
              <a:rPr lang="en-US" b="0" baseline="0" dirty="0"/>
              <a:t>) was a Levitical town allotted to Gad. Many suggestions have been offered for identifying </a:t>
            </a:r>
            <a:r>
              <a:rPr lang="en-US" b="0" baseline="0" dirty="0" err="1"/>
              <a:t>Jazer</a:t>
            </a:r>
            <a:r>
              <a:rPr lang="en-US" b="0" baseline="0" dirty="0"/>
              <a:t>; however, Khirbet </a:t>
            </a:r>
            <a:r>
              <a:rPr lang="en-US" b="0" baseline="0" dirty="0" err="1"/>
              <a:t>Jazzir</a:t>
            </a:r>
            <a:r>
              <a:rPr lang="en-US" b="0" baseline="0" dirty="0"/>
              <a:t> remains the best candidate despite the fact that Khirbet </a:t>
            </a:r>
            <a:r>
              <a:rPr lang="en-US" b="0" baseline="0" dirty="0" err="1"/>
              <a:t>Jazzir</a:t>
            </a:r>
            <a:r>
              <a:rPr lang="en-US" b="0" baseline="0" dirty="0"/>
              <a:t> and many of the other candidates have not been systematically surveyed.</a:t>
            </a:r>
            <a:r>
              <a:rPr lang="en-US" dirty="0"/>
              <a:t> It should be noted, however, that despite the similarity in English, Khirbet Jazzir does not perfectly preserve biblical Jazer, since </a:t>
            </a:r>
            <a:r>
              <a:rPr lang="en-US" i="1" dirty="0"/>
              <a:t>j</a:t>
            </a:r>
            <a:r>
              <a:rPr lang="en-US" dirty="0"/>
              <a:t> (j-eem) in Arabic represents </a:t>
            </a:r>
            <a:r>
              <a:rPr lang="en-US" i="1" dirty="0"/>
              <a:t>g </a:t>
            </a:r>
            <a:r>
              <a:rPr lang="en-US" dirty="0"/>
              <a:t>(gimel) in Hebrew. Thus, Arabic </a:t>
            </a:r>
            <a:r>
              <a:rPr lang="en-US" dirty="0" err="1"/>
              <a:t>Jazzir</a:t>
            </a:r>
            <a:r>
              <a:rPr lang="en-US" dirty="0"/>
              <a:t> is the toponymic equivalent of biblical Gezer. The</a:t>
            </a:r>
            <a:r>
              <a:rPr lang="en-US" b="0" baseline="0" dirty="0"/>
              <a:t> next slide includes a label for the site.</a:t>
            </a:r>
          </a:p>
          <a:p>
            <a:endParaRPr lang="en-US" b="0" baseline="0" dirty="0"/>
          </a:p>
          <a:p>
            <a:r>
              <a:rPr lang="en-US" b="0" dirty="0"/>
              <a:t>tb031315362</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41124620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a:t>Jazer</a:t>
            </a:r>
            <a:r>
              <a:rPr lang="en-US" b="0" baseline="0" dirty="0"/>
              <a:t> (</a:t>
            </a:r>
            <a:r>
              <a:rPr lang="pt-BR" b="0" baseline="0" dirty="0"/>
              <a:t>Num 21:24, 32; 32:1, 3, 35; Josh 13:25; 21:39; 2 Sam 24:5; 1 Chr 6:81; 26:31; Isa 16:8-9; Jer 48:32</a:t>
            </a:r>
            <a:r>
              <a:rPr lang="en-US" b="0" baseline="0" dirty="0"/>
              <a:t>) was a Levitical town allotted to Gad. Many suggestions have been offered for identifying </a:t>
            </a:r>
            <a:r>
              <a:rPr lang="en-US" b="0" baseline="0" dirty="0" err="1"/>
              <a:t>Jazer</a:t>
            </a:r>
            <a:r>
              <a:rPr lang="en-US" b="0" baseline="0" dirty="0"/>
              <a:t>; however, Khirbet </a:t>
            </a:r>
            <a:r>
              <a:rPr lang="en-US" b="0" baseline="0" dirty="0" err="1"/>
              <a:t>Jazzir</a:t>
            </a:r>
            <a:r>
              <a:rPr lang="en-US" b="0" baseline="0" dirty="0"/>
              <a:t> remains the best candidate despite the fact that Khirbet </a:t>
            </a:r>
            <a:r>
              <a:rPr lang="en-US" b="0" baseline="0" dirty="0" err="1"/>
              <a:t>Jazzir</a:t>
            </a:r>
            <a:r>
              <a:rPr lang="en-US" b="0" baseline="0" dirty="0"/>
              <a:t> and many of the other candidates have not been systematically surveyed.</a:t>
            </a:r>
            <a:r>
              <a:rPr lang="en-US" dirty="0"/>
              <a:t> It should be noted, however, that despite the similarity in English, Khirbet </a:t>
            </a:r>
            <a:r>
              <a:rPr lang="en-US" dirty="0" err="1"/>
              <a:t>Jazzir</a:t>
            </a:r>
            <a:r>
              <a:rPr lang="en-US" dirty="0"/>
              <a:t> does not perfectly preserve biblical </a:t>
            </a:r>
            <a:r>
              <a:rPr lang="en-US" dirty="0" err="1"/>
              <a:t>Jazer</a:t>
            </a:r>
            <a:r>
              <a:rPr lang="en-US" dirty="0"/>
              <a:t>, since </a:t>
            </a:r>
            <a:r>
              <a:rPr lang="en-US" i="1" dirty="0"/>
              <a:t>j</a:t>
            </a:r>
            <a:r>
              <a:rPr lang="en-US" dirty="0"/>
              <a:t> (j-</a:t>
            </a:r>
            <a:r>
              <a:rPr lang="en-US" dirty="0" err="1"/>
              <a:t>eem</a:t>
            </a:r>
            <a:r>
              <a:rPr lang="en-US" dirty="0"/>
              <a:t>) in Arabic represents </a:t>
            </a:r>
            <a:r>
              <a:rPr lang="en-US" i="1" dirty="0"/>
              <a:t>g </a:t>
            </a:r>
            <a:r>
              <a:rPr lang="en-US" dirty="0"/>
              <a:t>(gimel) in Hebrew. Thus, Arabic </a:t>
            </a:r>
            <a:r>
              <a:rPr lang="en-US" dirty="0" err="1"/>
              <a:t>Jazzir</a:t>
            </a:r>
            <a:r>
              <a:rPr lang="en-US" dirty="0"/>
              <a:t> is the toponymic equivalent of biblical Gezer. </a:t>
            </a:r>
          </a:p>
          <a:p>
            <a:endParaRPr lang="en-US" b="0" baseline="0" dirty="0"/>
          </a:p>
          <a:p>
            <a:r>
              <a:rPr lang="en-US" b="0" dirty="0"/>
              <a:t>tb031315362</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41124620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Khirbet </a:t>
            </a:r>
            <a:r>
              <a:rPr lang="en-US" b="0" dirty="0" err="1"/>
              <a:t>Jazzir</a:t>
            </a:r>
            <a:r>
              <a:rPr lang="en-US" b="0" dirty="0"/>
              <a:t> is located on the rocky mound in the center of the photo, above the cave in the foreground. </a:t>
            </a:r>
          </a:p>
          <a:p>
            <a:endParaRPr lang="en-US" b="0" dirty="0"/>
          </a:p>
          <a:p>
            <a:r>
              <a:rPr lang="en-US" b="0" dirty="0"/>
              <a:t>tb031315363</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41124620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Gilead is the region east of the Jordan, roughly</a:t>
            </a:r>
            <a:r>
              <a:rPr lang="en-US" baseline="0" dirty="0"/>
              <a:t> between the Sea of Galilee in the north and the Dead Sea in the south. This area had been given to the tribes of Gad and Manasseh; Reuben’s allotment was further south.</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tb121704089</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1666135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photo from central Gilead illustrates the kind of terrain that characterizes this area. Portions of it, if not the entire region, were heavily forested in antiquity (cf. 2 Sam 18:6-8).</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tb031315335</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1666135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Gilead is well suited for grazing and horticulture, but most of it is not suitable</a:t>
            </a:r>
            <a:r>
              <a:rPr lang="en-US" baseline="0" dirty="0"/>
              <a:t> for cereal crops.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tb031015939</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166613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“Joab Street” is located in the German Colony neighborhood, southwest of the Old City. The Hebrew description line reads, “Commander of the army in the days of King David.”</a:t>
            </a:r>
          </a:p>
          <a:p>
            <a:endParaRPr lang="en-US" dirty="0"/>
          </a:p>
          <a:p>
            <a:r>
              <a:rPr lang="en-US" dirty="0"/>
              <a:t>lbd102318964</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27257823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name “</a:t>
            </a:r>
            <a:r>
              <a:rPr lang="en-US" dirty="0" err="1"/>
              <a:t>Tahtim-Hodshi</a:t>
            </a:r>
            <a:r>
              <a:rPr lang="en-US" dirty="0"/>
              <a:t>” is otherwise unattested and is considered by</a:t>
            </a:r>
            <a:r>
              <a:rPr lang="en-US" baseline="0" dirty="0"/>
              <a:t> many to be a corruption. The LXX (</a:t>
            </a:r>
            <a:r>
              <a:rPr lang="el-GR" sz="1200" b="0" i="0" u="none" strike="noStrike" kern="1200" baseline="0" dirty="0">
                <a:solidFill>
                  <a:schemeClr val="tx1"/>
                </a:solidFill>
                <a:latin typeface="+mn-lt"/>
                <a:ea typeface="+mn-ea"/>
                <a:cs typeface="+mn-cs"/>
              </a:rPr>
              <a:t>Θαβασων ἥ ἐστιν Αδασαι</a:t>
            </a:r>
            <a:r>
              <a:rPr lang="en-US" baseline="0" dirty="0"/>
              <a:t>) seems to contain the regional name of Bashan, which fits the area between Gilead (24:5) and Dan (24:6). </a:t>
            </a:r>
            <a:r>
              <a:rPr lang="en-US" dirty="0"/>
              <a:t>Rainey suggests “and to Bashan, which is </a:t>
            </a:r>
            <a:r>
              <a:rPr lang="en-US" dirty="0" err="1"/>
              <a:t>Hadasha</a:t>
            </a:r>
            <a:r>
              <a:rPr lang="en-US" dirty="0"/>
              <a:t>” (2014: 163). </a:t>
            </a:r>
            <a:r>
              <a:rPr lang="en-US" baseline="0" dirty="0"/>
              <a:t>The </a:t>
            </a:r>
            <a:r>
              <a:rPr lang="en-US" baseline="0" dirty="0" err="1"/>
              <a:t>Lucianic</a:t>
            </a:r>
            <a:r>
              <a:rPr lang="en-US" baseline="0" dirty="0"/>
              <a:t> recension of the LXX has “to Kadesh in the land of the Hittites” (Gk. </a:t>
            </a:r>
            <a:r>
              <a:rPr lang="el-GR" sz="1200" b="0" i="0" u="none" strike="noStrike" kern="1200" baseline="0" dirty="0">
                <a:solidFill>
                  <a:schemeClr val="tx1"/>
                </a:solidFill>
                <a:latin typeface="+mn-lt"/>
                <a:ea typeface="+mn-ea"/>
                <a:cs typeface="+mn-cs"/>
              </a:rPr>
              <a:t>εις γην Χεττιειμ Καδης</a:t>
            </a:r>
            <a:r>
              <a:rPr lang="en-US" sz="1200" b="0" i="0" u="none" strike="noStrike" kern="1200" baseline="0" dirty="0">
                <a:solidFill>
                  <a:schemeClr val="tx1"/>
                </a:solidFill>
                <a:latin typeface="+mn-lt"/>
                <a:ea typeface="+mn-ea"/>
                <a:cs typeface="+mn-cs"/>
              </a:rPr>
              <a:t>), a reading which is followed by some English versions (ESV, NJB, NRSV). If Bashan or a location within that region is intended, then it would refer to the general area shown in this aerial photo.</a:t>
            </a:r>
            <a:endParaRPr lang="en-US" baseline="0" dirty="0"/>
          </a:p>
          <a:p>
            <a:pPr marL="228600" marR="0" indent="-228600" algn="l" defTabSz="914400" rtl="0" eaLnBrk="1" fontAlgn="auto" latinLnBrk="0" hangingPunct="1">
              <a:lnSpc>
                <a:spcPct val="100000"/>
              </a:lnSpc>
              <a:spcBef>
                <a:spcPts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Rainey, A. F. and Notley, S. </a:t>
            </a:r>
          </a:p>
          <a:p>
            <a:pPr marL="685800" marR="0" indent="-457200" algn="l" defTabSz="914400" rtl="0" eaLnBrk="1" fontAlgn="auto" latinLnBrk="0" hangingPunct="1">
              <a:lnSpc>
                <a:spcPct val="100000"/>
              </a:lnSpc>
              <a:spcBef>
                <a:spcPts val="0"/>
              </a:spcBef>
              <a:spcAft>
                <a:spcPts val="0"/>
              </a:spcAft>
              <a:buClrTx/>
              <a:buSzTx/>
              <a:buFontTx/>
              <a:buNone/>
              <a:tabLst/>
              <a:defRPr/>
            </a:pPr>
            <a:r>
              <a:rPr lang="en-US" dirty="0"/>
              <a:t>2014	</a:t>
            </a:r>
            <a:r>
              <a:rPr lang="en-US" sz="1200" b="0" i="1" u="none" strike="noStrike" kern="1200" baseline="0" dirty="0">
                <a:solidFill>
                  <a:schemeClr val="tx1"/>
                </a:solidFill>
                <a:latin typeface="+mn-lt"/>
                <a:ea typeface="+mn-ea"/>
                <a:cs typeface="+mn-cs"/>
              </a:rPr>
              <a:t>The Sacred Bridge: Carta’s Atlas of the Biblical World</a:t>
            </a:r>
            <a:r>
              <a:rPr lang="en-US" sz="1200" b="0" i="0" u="none" strike="noStrike" kern="1200" baseline="0" dirty="0">
                <a:solidFill>
                  <a:schemeClr val="tx1"/>
                </a:solidFill>
                <a:latin typeface="+mn-lt"/>
                <a:ea typeface="+mn-ea"/>
                <a:cs typeface="+mn-cs"/>
              </a:rPr>
              <a:t>. 2nd ed. Jerusalem: Carta.</a:t>
            </a:r>
            <a:endParaRPr lang="en-US" dirty="0"/>
          </a:p>
          <a:p>
            <a:pPr marL="228600" marR="0" indent="-228600" algn="l" defTabSz="914400" rtl="0" eaLnBrk="1" fontAlgn="auto" latinLnBrk="0" hangingPunct="1">
              <a:lnSpc>
                <a:spcPct val="100000"/>
              </a:lnSpc>
              <a:spcBef>
                <a:spcPts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ts val="0"/>
              </a:spcBef>
              <a:spcAft>
                <a:spcPts val="0"/>
              </a:spcAft>
              <a:buClrTx/>
              <a:buSzTx/>
              <a:buFontTx/>
              <a:buNone/>
              <a:tabLst/>
              <a:defRPr/>
            </a:pPr>
            <a:r>
              <a:rPr lang="en-US" dirty="0"/>
              <a:t>ws040416837</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21166059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Much of the Golan region shows evidence of ancient</a:t>
            </a:r>
            <a:r>
              <a:rPr lang="en-US" baseline="0" dirty="0"/>
              <a:t> volcanic activity. This photo was taken from Mount </a:t>
            </a:r>
            <a:r>
              <a:rPr lang="en-US" baseline="0" dirty="0" err="1"/>
              <a:t>Bental</a:t>
            </a:r>
            <a:r>
              <a:rPr lang="en-US" baseline="0" dirty="0"/>
              <a:t>, which forms one edge of an ancient volcanic crater; the other side of the crater is Mount Avital, visible in the center of the photo.</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pk190220134804</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21166059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area of Golan, also known as Bashan, has long been valued</a:t>
            </a:r>
            <a:r>
              <a:rPr lang="en-US" baseline="0" dirty="0"/>
              <a:t> as prime cattle country.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ws040516072</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21166059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toponym “Dan </a:t>
            </a:r>
            <a:r>
              <a:rPr lang="en-US" baseline="0" dirty="0" err="1"/>
              <a:t>Jaan</a:t>
            </a:r>
            <a:r>
              <a:rPr lang="en-US" baseline="0" dirty="0"/>
              <a:t>” is otherwise unattested. Rainey has suggested that it is a corruption of two place </a:t>
            </a:r>
            <a:r>
              <a:rPr lang="en-US" dirty="0"/>
              <a:t>names—Dan and Ijon</a:t>
            </a:r>
            <a:r>
              <a:rPr lang="en-US" baseline="0" dirty="0"/>
              <a:t> </a:t>
            </a:r>
            <a:r>
              <a:rPr lang="en-US" dirty="0"/>
              <a:t>(Rainey 2014: 163),</a:t>
            </a:r>
            <a:r>
              <a:rPr lang="en-US" baseline="0" dirty="0"/>
              <a:t> which seems likely</a:t>
            </a:r>
            <a:r>
              <a:rPr lang="en-US" dirty="0"/>
              <a:t>. The LXX</a:t>
            </a:r>
            <a:r>
              <a:rPr lang="en-US" baseline="0" dirty="0"/>
              <a:t> does not appear helpful, as it has “</a:t>
            </a:r>
            <a:r>
              <a:rPr lang="sv-SE" sz="1200" b="0" i="0" u="none" strike="noStrike" kern="1200" baseline="0" dirty="0">
                <a:solidFill>
                  <a:schemeClr val="tx1"/>
                </a:solidFill>
                <a:latin typeface="+mn-lt"/>
                <a:ea typeface="+mn-ea"/>
                <a:cs typeface="+mn-cs"/>
              </a:rPr>
              <a:t>Danidan and Udan” (</a:t>
            </a:r>
            <a:r>
              <a:rPr lang="el-GR" sz="1200" b="0" i="0" u="none" strike="noStrike" kern="1200" baseline="0" dirty="0">
                <a:solidFill>
                  <a:schemeClr val="tx1"/>
                </a:solidFill>
                <a:latin typeface="+mn-lt"/>
                <a:ea typeface="+mn-ea"/>
                <a:cs typeface="+mn-cs"/>
              </a:rPr>
              <a:t>Δανιδαν καὶ Ουδαν</a:t>
            </a:r>
            <a:r>
              <a:rPr lang="en-US" sz="1200" b="0" i="0" u="none" strike="noStrike" kern="1200" baseline="0" dirty="0">
                <a:solidFill>
                  <a:schemeClr val="tx1"/>
                </a:solidFill>
                <a:latin typeface="+mn-lt"/>
                <a:ea typeface="+mn-ea"/>
                <a:cs typeface="+mn-cs"/>
              </a:rPr>
              <a:t>). A number of English versions simply abbreviate the toponym to “Dan” (ESV, CEB, NJB, NRSV).</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The</a:t>
            </a:r>
            <a:r>
              <a:rPr lang="en-US" baseline="0" dirty="0"/>
              <a:t> location of Dan is well known. The site was formerly known as Laish (</a:t>
            </a:r>
            <a:r>
              <a:rPr lang="en-US" baseline="0" dirty="0" err="1"/>
              <a:t>Judg</a:t>
            </a:r>
            <a:r>
              <a:rPr lang="en-US" baseline="0" dirty="0"/>
              <a:t> 18:7) and was conquered and resettled by the tribe of Dan during the period of the judges (</a:t>
            </a:r>
            <a:r>
              <a:rPr lang="en-US" baseline="0" dirty="0" err="1"/>
              <a:t>Judg</a:t>
            </a:r>
            <a:r>
              <a:rPr lang="en-US" baseline="0" dirty="0"/>
              <a:t> 18:27-28).</a:t>
            </a:r>
          </a:p>
          <a:p>
            <a:endParaRPr lang="en-US" dirty="0"/>
          </a:p>
          <a:p>
            <a:pPr marL="228600" marR="0" indent="-22860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Rainey, A. F. and Notley, S. </a:t>
            </a:r>
            <a:endParaRPr lang="en-US" dirty="0"/>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2014	</a:t>
            </a:r>
            <a:r>
              <a:rPr lang="en-US" sz="1200" b="0" i="1" u="none" strike="noStrike" kern="1200" baseline="0" dirty="0">
                <a:solidFill>
                  <a:schemeClr val="tx1"/>
                </a:solidFill>
                <a:latin typeface="+mn-lt"/>
                <a:ea typeface="+mn-ea"/>
                <a:cs typeface="+mn-cs"/>
              </a:rPr>
              <a:t>The Sacred Bridge: Carta’s Atlas of the Biblical World</a:t>
            </a:r>
            <a:r>
              <a:rPr lang="en-US" sz="1200" b="0" i="0" u="none" strike="noStrike" kern="1200" baseline="0" dirty="0">
                <a:solidFill>
                  <a:schemeClr val="tx1"/>
                </a:solidFill>
                <a:latin typeface="+mn-lt"/>
                <a:ea typeface="+mn-ea"/>
                <a:cs typeface="+mn-cs"/>
              </a:rPr>
              <a:t>. 2nd ed. Jerusalem: Carta.</a:t>
            </a:r>
            <a:endParaRPr lang="en-US" b="1" dirty="0"/>
          </a:p>
          <a:p>
            <a:endParaRPr lang="en-US" dirty="0"/>
          </a:p>
          <a:p>
            <a:r>
              <a:rPr lang="en-US" dirty="0"/>
              <a:t>ws040616019</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2263775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indent="0" eaLnBrk="1" hangingPunct="1">
              <a:spcBef>
                <a:spcPts val="438"/>
              </a:spcBef>
              <a:buFont typeface="Calibri" pitchFamily="34" charset="0"/>
              <a:buNone/>
            </a:pPr>
            <a:r>
              <a:rPr lang="en-US" dirty="0">
                <a:cs typeface="Times New Roman" pitchFamily="18" charset="0"/>
              </a:rPr>
              <a:t>Of the four sources of the Jordan River, the Dan spring is the largest. It emerges at the base of Mount Hermon next to Tel Dan, and after flowing for 4 miles (6 km) joins the second largest source of the Jordan River, the Banias spring. Regardless of the season, the springs remain fairly strong, since the water source is an aquifer, fed by rain and the year’s melting snow. This area has always been sought out for development because of its rich soil and springs.</a:t>
            </a:r>
          </a:p>
          <a:p>
            <a:pPr eaLnBrk="1" hangingPunct="1"/>
            <a:endParaRPr lang="en-US" dirty="0"/>
          </a:p>
          <a:p>
            <a:r>
              <a:rPr lang="en-US" dirty="0"/>
              <a:t>tb011500028</a:t>
            </a:r>
          </a:p>
        </p:txBody>
      </p:sp>
    </p:spTree>
    <p:extLst>
      <p:ext uri="{BB962C8B-B14F-4D97-AF65-F5344CB8AC3E}">
        <p14:creationId xmlns:p14="http://schemas.microsoft.com/office/powerpoint/2010/main" val="3764388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a:t>Ijon</a:t>
            </a:r>
            <a:r>
              <a:rPr lang="en-US" b="0" dirty="0"/>
              <a:t> (</a:t>
            </a:r>
            <a:r>
              <a:rPr lang="de-DE" b="0" dirty="0"/>
              <a:t>1 Kgs 15:20; 2 Kgs 15:29; 2 Chr 16:4</a:t>
            </a:r>
            <a:r>
              <a:rPr lang="en-US" b="0" dirty="0"/>
              <a:t>)</a:t>
            </a:r>
            <a:r>
              <a:rPr lang="en-US" b="0" baseline="0" dirty="0"/>
              <a:t> is preserved in </a:t>
            </a:r>
            <a:r>
              <a:rPr lang="en-US" b="0" baseline="0" dirty="0" err="1"/>
              <a:t>Merj</a:t>
            </a:r>
            <a:r>
              <a:rPr lang="en-US" b="0" baseline="0" dirty="0"/>
              <a:t> ‘</a:t>
            </a:r>
            <a:r>
              <a:rPr lang="en-US" b="0" baseline="0" dirty="0" err="1"/>
              <a:t>Ayyun</a:t>
            </a:r>
            <a:r>
              <a:rPr lang="en-US" b="0" baseline="0" dirty="0"/>
              <a:t> (the “meadow of springs”) north of Abel-beth-</a:t>
            </a:r>
            <a:r>
              <a:rPr lang="en-US" b="0" baseline="0" dirty="0" err="1"/>
              <a:t>maacah</a:t>
            </a:r>
            <a:r>
              <a:rPr lang="en-US" b="0" baseline="0" dirty="0"/>
              <a:t> and the modern Israeli-Lebanese border, in the wide valley west of Mount Hermon. The ancient site is probably located at Tell </a:t>
            </a:r>
            <a:r>
              <a:rPr lang="en-US" b="0" baseline="0" dirty="0" err="1"/>
              <a:t>ed-Dibbin</a:t>
            </a:r>
            <a:r>
              <a:rPr lang="en-US" b="0" baseline="0" dirty="0"/>
              <a:t>, which has remains from the Bronze Age–Arabic periods (Mullins 1992: 388). The next slide includes labels.</a:t>
            </a:r>
          </a:p>
          <a:p>
            <a:endParaRPr lang="en-US" b="0" baseline="0" dirty="0"/>
          </a:p>
          <a:p>
            <a:r>
              <a:rPr lang="en-US" b="1" baseline="0" dirty="0"/>
              <a:t>Reference:</a:t>
            </a:r>
          </a:p>
          <a:p>
            <a:r>
              <a:rPr lang="tr-TR" sz="1200" b="0" i="0" u="none" strike="noStrike" kern="1200" baseline="0" dirty="0">
                <a:solidFill>
                  <a:schemeClr val="tx1"/>
                </a:solidFill>
                <a:latin typeface="+mn-lt"/>
                <a:ea typeface="+mn-ea"/>
                <a:cs typeface="+mn-cs"/>
              </a:rPr>
              <a:t>Mullins, R.</a:t>
            </a:r>
            <a:r>
              <a:rPr lang="en-US" sz="1200" b="0" i="0" u="none" strike="noStrike" kern="1200" baseline="0" dirty="0">
                <a:solidFill>
                  <a:schemeClr val="tx1"/>
                </a:solidFill>
                <a:latin typeface="+mn-lt"/>
                <a:ea typeface="+mn-ea"/>
                <a:cs typeface="+mn-cs"/>
              </a:rPr>
              <a:t> </a:t>
            </a:r>
            <a:r>
              <a:rPr lang="tr-TR" sz="1200" b="0" i="0" u="none" strike="noStrike" kern="1200" baseline="0" dirty="0">
                <a:solidFill>
                  <a:schemeClr val="tx1"/>
                </a:solidFill>
                <a:latin typeface="+mn-lt"/>
                <a:ea typeface="+mn-ea"/>
                <a:cs typeface="+mn-cs"/>
              </a:rPr>
              <a:t>A.</a:t>
            </a:r>
            <a:endParaRPr lang="en-US" sz="1200" b="0" i="0" u="none" strike="noStrike" kern="1200" baseline="0" dirty="0">
              <a:solidFill>
                <a:schemeClr val="tx1"/>
              </a:solidFill>
              <a:latin typeface="+mn-lt"/>
              <a:ea typeface="+mn-ea"/>
              <a:cs typeface="+mn-cs"/>
            </a:endParaRPr>
          </a:p>
          <a:p>
            <a:pPr marL="685800" indent="-457200">
              <a:tabLst>
                <a:tab pos="685800" algn="l"/>
              </a:tabLst>
            </a:pPr>
            <a:r>
              <a:rPr lang="en-US" sz="1200" b="0" i="0" u="none" strike="noStrike" kern="1200" baseline="0" dirty="0">
                <a:solidFill>
                  <a:schemeClr val="tx1"/>
                </a:solidFill>
                <a:latin typeface="+mn-lt"/>
                <a:ea typeface="+mn-ea"/>
                <a:cs typeface="+mn-cs"/>
              </a:rPr>
              <a:t>1992	</a:t>
            </a:r>
            <a:r>
              <a:rPr lang="tr-TR" sz="1200" b="0" i="0" u="none" strike="noStrike" kern="1200" baseline="0" dirty="0">
                <a:solidFill>
                  <a:schemeClr val="tx1"/>
                </a:solidFill>
                <a:latin typeface="+mn-lt"/>
                <a:ea typeface="+mn-ea"/>
                <a:cs typeface="+mn-cs"/>
              </a:rPr>
              <a:t>I</a:t>
            </a:r>
            <a:r>
              <a:rPr lang="en-US" sz="1200" b="0" i="0" u="none" strike="noStrike" kern="1200" baseline="0" dirty="0" err="1">
                <a:solidFill>
                  <a:schemeClr val="tx1"/>
                </a:solidFill>
                <a:latin typeface="+mn-lt"/>
                <a:ea typeface="+mn-ea"/>
                <a:cs typeface="+mn-cs"/>
              </a:rPr>
              <a:t>jon.</a:t>
            </a:r>
            <a:r>
              <a:rPr lang="tr-TR" sz="1200" b="0" i="0" u="none" strike="noStrike" kern="1200" baseline="0" dirty="0">
                <a:solidFill>
                  <a:schemeClr val="tx1"/>
                </a:solidFill>
                <a:latin typeface="+mn-lt"/>
                <a:ea typeface="+mn-ea"/>
                <a:cs typeface="+mn-cs"/>
              </a:rPr>
              <a:t> </a:t>
            </a:r>
            <a:r>
              <a:rPr lang="tr-TR" sz="1200" b="0" i="1" u="none" strike="noStrike" kern="1200" baseline="0" dirty="0">
                <a:solidFill>
                  <a:schemeClr val="tx1"/>
                </a:solidFill>
                <a:latin typeface="+mn-lt"/>
                <a:ea typeface="+mn-ea"/>
                <a:cs typeface="+mn-cs"/>
              </a:rPr>
              <a:t>Anchor Bible Dictionary</a:t>
            </a:r>
            <a:r>
              <a:rPr lang="tr-TR" sz="1200" b="0" i="0" u="none" strike="noStrike" kern="1200" baseline="0" dirty="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 vol.</a:t>
            </a:r>
            <a:r>
              <a:rPr lang="tr-TR" sz="1200" b="0" i="0" u="none" strike="noStrike" kern="1200" baseline="0" dirty="0">
                <a:solidFill>
                  <a:schemeClr val="tx1"/>
                </a:solidFill>
                <a:latin typeface="+mn-lt"/>
                <a:ea typeface="+mn-ea"/>
                <a:cs typeface="+mn-cs"/>
              </a:rPr>
              <a:t> 3</a:t>
            </a:r>
            <a:r>
              <a:rPr lang="en-US" sz="1200" b="0" i="0" u="none" strike="noStrike" kern="1200" baseline="0" dirty="0">
                <a:solidFill>
                  <a:schemeClr val="tx1"/>
                </a:solidFill>
                <a:latin typeface="+mn-lt"/>
                <a:ea typeface="+mn-ea"/>
                <a:cs typeface="+mn-cs"/>
              </a:rPr>
              <a:t>, ed. D. N. Freedman</a:t>
            </a:r>
            <a:r>
              <a:rPr lang="tr-TR" sz="1200" b="0" i="0" u="none" strike="noStrike" kern="1200" baseline="0" dirty="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 New York: Doubleday.</a:t>
            </a:r>
            <a:endParaRPr lang="tr-TR" sz="1200" b="0" i="0" u="none" strike="noStrike" kern="1200" baseline="0" dirty="0">
              <a:solidFill>
                <a:schemeClr val="tx1"/>
              </a:solidFill>
              <a:latin typeface="+mn-lt"/>
              <a:ea typeface="+mn-ea"/>
              <a:cs typeface="+mn-cs"/>
            </a:endParaRPr>
          </a:p>
          <a:p>
            <a:pPr marL="0" indent="0">
              <a:buNone/>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err="1">
                <a:solidFill>
                  <a:schemeClr val="tx1"/>
                </a:solidFill>
                <a:latin typeface="+mn-lt"/>
                <a:ea typeface="+mn-ea"/>
                <a:cs typeface="+mn-cs"/>
              </a:rPr>
              <a:t>PEF_Armstrong_Galilee</a:t>
            </a:r>
            <a:endParaRPr lang="en-US" b="1" dirty="0"/>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16036232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Ijon (</a:t>
            </a:r>
            <a:r>
              <a:rPr lang="de-DE" b="0" dirty="0"/>
              <a:t>1 Kgs 15:20; 2 Kgs 15:29; 2 Chr 16:4</a:t>
            </a:r>
            <a:r>
              <a:rPr lang="en-US" b="0" dirty="0"/>
              <a:t>)</a:t>
            </a:r>
            <a:r>
              <a:rPr lang="en-US" b="0" baseline="0" dirty="0"/>
              <a:t> is preserved in </a:t>
            </a:r>
            <a:r>
              <a:rPr lang="en-US" b="0" baseline="0" dirty="0" err="1"/>
              <a:t>Merj</a:t>
            </a:r>
            <a:r>
              <a:rPr lang="en-US" b="0" baseline="0" dirty="0"/>
              <a:t> ‘</a:t>
            </a:r>
            <a:r>
              <a:rPr lang="en-US" b="0" baseline="0" dirty="0" err="1"/>
              <a:t>Ayyun</a:t>
            </a:r>
            <a:r>
              <a:rPr lang="en-US" b="0" baseline="0" dirty="0"/>
              <a:t> (the “meadow of springs”) north of Abel-</a:t>
            </a:r>
            <a:r>
              <a:rPr lang="en-US" b="0" baseline="0" dirty="0" err="1"/>
              <a:t>beth</a:t>
            </a:r>
            <a:r>
              <a:rPr lang="en-US" b="0" baseline="0" dirty="0"/>
              <a:t>-</a:t>
            </a:r>
            <a:r>
              <a:rPr lang="en-US" b="0" baseline="0" dirty="0" err="1"/>
              <a:t>maacah</a:t>
            </a:r>
            <a:r>
              <a:rPr lang="en-US" b="0" baseline="0" dirty="0"/>
              <a:t> and the modern Israeli-Lebanese border, in the wide valley west of Mount Hermon. The ancient site is probably located at Tell </a:t>
            </a:r>
            <a:r>
              <a:rPr lang="en-US" b="0" baseline="0" dirty="0" err="1"/>
              <a:t>ed-Dibbin</a:t>
            </a:r>
            <a:r>
              <a:rPr lang="en-US" b="0" baseline="0" dirty="0"/>
              <a:t>, which has remains from the Bronze Age–Arabic periods (Mullins 1992: 388).</a:t>
            </a:r>
          </a:p>
          <a:p>
            <a:endParaRPr lang="en-US" b="0" baseline="0" dirty="0"/>
          </a:p>
          <a:p>
            <a:r>
              <a:rPr lang="en-US" b="1" baseline="0" dirty="0"/>
              <a:t>Reference:</a:t>
            </a:r>
          </a:p>
          <a:p>
            <a:r>
              <a:rPr lang="tr-TR" sz="1200" b="0" i="0" u="none" strike="noStrike" kern="1200" baseline="0" dirty="0">
                <a:solidFill>
                  <a:schemeClr val="tx1"/>
                </a:solidFill>
                <a:latin typeface="+mn-lt"/>
                <a:ea typeface="+mn-ea"/>
                <a:cs typeface="+mn-cs"/>
              </a:rPr>
              <a:t>Mullins, R</a:t>
            </a:r>
            <a:r>
              <a:rPr lang="en-US" sz="1200" b="0" i="0" u="none" strike="noStrike" kern="1200" baseline="0" dirty="0" err="1">
                <a:solidFill>
                  <a:schemeClr val="tx1"/>
                </a:solidFill>
                <a:latin typeface="+mn-lt"/>
                <a:ea typeface="+mn-ea"/>
                <a:cs typeface="+mn-cs"/>
              </a:rPr>
              <a:t>obert</a:t>
            </a:r>
            <a:r>
              <a:rPr lang="en-US" sz="1200" b="0" i="0" u="none" strike="noStrike" kern="1200" baseline="0" dirty="0">
                <a:solidFill>
                  <a:schemeClr val="tx1"/>
                </a:solidFill>
                <a:latin typeface="+mn-lt"/>
                <a:ea typeface="+mn-ea"/>
                <a:cs typeface="+mn-cs"/>
              </a:rPr>
              <a:t> </a:t>
            </a:r>
            <a:r>
              <a:rPr lang="tr-TR" sz="1200" b="0" i="0" u="none" strike="noStrike" kern="1200" baseline="0" dirty="0">
                <a:solidFill>
                  <a:schemeClr val="tx1"/>
                </a:solidFill>
                <a:latin typeface="+mn-lt"/>
                <a:ea typeface="+mn-ea"/>
                <a:cs typeface="+mn-cs"/>
              </a:rPr>
              <a:t>A.</a:t>
            </a:r>
            <a:endParaRPr lang="en-US" sz="1200" b="0" i="0" u="none" strike="noStrike" kern="1200" baseline="0" dirty="0">
              <a:solidFill>
                <a:schemeClr val="tx1"/>
              </a:solidFill>
              <a:latin typeface="+mn-lt"/>
              <a:ea typeface="+mn-ea"/>
              <a:cs typeface="+mn-cs"/>
            </a:endParaRPr>
          </a:p>
          <a:p>
            <a:pPr marL="685800" indent="-457200">
              <a:tabLst>
                <a:tab pos="685800" algn="l"/>
              </a:tabLst>
            </a:pPr>
            <a:r>
              <a:rPr lang="en-US" sz="1200" b="0" i="0" u="none" strike="noStrike" kern="1200" baseline="0" dirty="0">
                <a:solidFill>
                  <a:schemeClr val="tx1"/>
                </a:solidFill>
                <a:latin typeface="+mn-lt"/>
                <a:ea typeface="+mn-ea"/>
                <a:cs typeface="+mn-cs"/>
              </a:rPr>
              <a:t>1992	</a:t>
            </a:r>
            <a:r>
              <a:rPr lang="tr-TR" sz="1200" b="0" i="0" u="none" strike="noStrike" kern="1200" baseline="0" dirty="0">
                <a:solidFill>
                  <a:schemeClr val="tx1"/>
                </a:solidFill>
                <a:latin typeface="+mn-lt"/>
                <a:ea typeface="+mn-ea"/>
                <a:cs typeface="+mn-cs"/>
              </a:rPr>
              <a:t>I</a:t>
            </a:r>
            <a:r>
              <a:rPr lang="en-US" sz="1200" b="0" i="0" u="none" strike="noStrike" kern="1200" baseline="0" dirty="0" err="1">
                <a:solidFill>
                  <a:schemeClr val="tx1"/>
                </a:solidFill>
                <a:latin typeface="+mn-lt"/>
                <a:ea typeface="+mn-ea"/>
                <a:cs typeface="+mn-cs"/>
              </a:rPr>
              <a:t>jon.</a:t>
            </a:r>
            <a:r>
              <a:rPr lang="tr-TR" sz="1200" b="0" i="0" u="none" strike="noStrike" kern="1200" baseline="0" dirty="0">
                <a:solidFill>
                  <a:schemeClr val="tx1"/>
                </a:solidFill>
                <a:latin typeface="+mn-lt"/>
                <a:ea typeface="+mn-ea"/>
                <a:cs typeface="+mn-cs"/>
              </a:rPr>
              <a:t> </a:t>
            </a:r>
            <a:r>
              <a:rPr lang="tr-TR" sz="1200" b="0" i="1" u="none" strike="noStrike" kern="1200" baseline="0" dirty="0">
                <a:solidFill>
                  <a:schemeClr val="tx1"/>
                </a:solidFill>
                <a:latin typeface="+mn-lt"/>
                <a:ea typeface="+mn-ea"/>
                <a:cs typeface="+mn-cs"/>
              </a:rPr>
              <a:t>Anchor Bible Dictionary</a:t>
            </a:r>
            <a:r>
              <a:rPr lang="tr-TR" sz="1200" b="0" i="0" u="none" strike="noStrike" kern="1200" baseline="0" dirty="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 vol.</a:t>
            </a:r>
            <a:r>
              <a:rPr lang="tr-TR" sz="1200" b="0" i="0" u="none" strike="noStrike" kern="1200" baseline="0" dirty="0">
                <a:solidFill>
                  <a:schemeClr val="tx1"/>
                </a:solidFill>
                <a:latin typeface="+mn-lt"/>
                <a:ea typeface="+mn-ea"/>
                <a:cs typeface="+mn-cs"/>
              </a:rPr>
              <a:t> 3</a:t>
            </a:r>
            <a:r>
              <a:rPr lang="en-US" sz="1200" b="0" i="0" u="none" strike="noStrike" kern="1200" baseline="0" dirty="0">
                <a:solidFill>
                  <a:schemeClr val="tx1"/>
                </a:solidFill>
                <a:latin typeface="+mn-lt"/>
                <a:ea typeface="+mn-ea"/>
                <a:cs typeface="+mn-cs"/>
              </a:rPr>
              <a:t>, ed. D. N. Freedman</a:t>
            </a:r>
            <a:r>
              <a:rPr lang="tr-TR" sz="1200" b="0" i="0" u="none" strike="noStrike" kern="1200" baseline="0" dirty="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 New York: Doubleday.</a:t>
            </a:r>
            <a:endParaRPr lang="tr-TR" sz="1200" b="0" i="0" u="none" strike="noStrike" kern="1200" baseline="0" dirty="0">
              <a:solidFill>
                <a:schemeClr val="tx1"/>
              </a:solidFill>
              <a:latin typeface="+mn-lt"/>
              <a:ea typeface="+mn-ea"/>
              <a:cs typeface="+mn-cs"/>
            </a:endParaRPr>
          </a:p>
          <a:p>
            <a:pPr marL="0" indent="0">
              <a:buNone/>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err="1">
                <a:solidFill>
                  <a:schemeClr val="tx1"/>
                </a:solidFill>
                <a:latin typeface="+mn-lt"/>
                <a:ea typeface="+mn-ea"/>
                <a:cs typeface="+mn-cs"/>
              </a:rPr>
              <a:t>PEF_Armstrong_Galilee</a:t>
            </a:r>
            <a:endParaRPr lang="en-US" b="1" dirty="0"/>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8606153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This photo is taken from </a:t>
            </a:r>
            <a:r>
              <a:rPr lang="en-US" dirty="0" err="1">
                <a:ea typeface="ＭＳ Ｐゴシック" pitchFamily="34" charset="-128"/>
              </a:rPr>
              <a:t>Metulla</a:t>
            </a:r>
            <a:r>
              <a:rPr lang="en-US" dirty="0">
                <a:ea typeface="ＭＳ Ｐゴシック" pitchFamily="34" charset="-128"/>
              </a:rPr>
              <a:t>, and ancient</a:t>
            </a:r>
            <a:r>
              <a:rPr lang="en-US" baseline="0" dirty="0">
                <a:ea typeface="ＭＳ Ｐゴシック" pitchFamily="34" charset="-128"/>
              </a:rPr>
              <a:t> </a:t>
            </a:r>
            <a:r>
              <a:rPr lang="en-US" baseline="0" dirty="0" err="1">
                <a:ea typeface="ＭＳ Ｐゴシック" pitchFamily="34" charset="-128"/>
              </a:rPr>
              <a:t>Ijon</a:t>
            </a:r>
            <a:r>
              <a:rPr lang="en-US" baseline="0" dirty="0">
                <a:ea typeface="ＭＳ Ｐゴシック" pitchFamily="34" charset="-128"/>
              </a:rPr>
              <a:t> is visible across the valley. </a:t>
            </a:r>
            <a:r>
              <a:rPr lang="en-US" dirty="0" err="1">
                <a:ea typeface="ＭＳ Ｐゴシック" pitchFamily="34" charset="-128"/>
              </a:rPr>
              <a:t>Metulla</a:t>
            </a:r>
            <a:r>
              <a:rPr lang="en-US" dirty="0">
                <a:ea typeface="ＭＳ Ｐゴシック" pitchFamily="34" charset="-128"/>
              </a:rPr>
              <a:t> is located about</a:t>
            </a:r>
            <a:r>
              <a:rPr lang="en-US" baseline="0" dirty="0">
                <a:ea typeface="ＭＳ Ｐゴシック" pitchFamily="34" charset="-128"/>
              </a:rPr>
              <a:t> 5 miles (8 km) west and north of Tel Dan and would be along the route of the census-takers. </a:t>
            </a:r>
            <a:r>
              <a:rPr lang="en-US" sz="1200" b="0" i="0" u="none" strike="noStrike" kern="1200" baseline="0" dirty="0">
                <a:solidFill>
                  <a:schemeClr val="tx1"/>
                </a:solidFill>
                <a:latin typeface="+mn-lt"/>
                <a:ea typeface="+mn-ea"/>
                <a:cs typeface="+mn-cs"/>
              </a:rPr>
              <a:t>The next slide includes labels.</a:t>
            </a:r>
          </a:p>
          <a:p>
            <a:pPr marL="228600" indent="-228600" eaLnBrk="1" hangingPunct="1"/>
            <a:endParaRPr lang="en-US" dirty="0">
              <a:ea typeface="ＭＳ Ｐゴシック" pitchFamily="34" charset="-128"/>
            </a:endParaRPr>
          </a:p>
          <a:p>
            <a:pPr marL="228600" indent="-228600" eaLnBrk="1" hangingPunct="1"/>
            <a:r>
              <a:rPr lang="en-US" dirty="0">
                <a:ea typeface="ＭＳ Ｐゴシック" pitchFamily="34" charset="-128"/>
              </a:rPr>
              <a:t>tb040903234</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31868064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This photo is taken from </a:t>
            </a:r>
            <a:r>
              <a:rPr lang="en-US" dirty="0" err="1">
                <a:ea typeface="ＭＳ Ｐゴシック" pitchFamily="34" charset="-128"/>
              </a:rPr>
              <a:t>Metulla</a:t>
            </a:r>
            <a:r>
              <a:rPr lang="en-US" dirty="0">
                <a:ea typeface="ＭＳ Ｐゴシック" pitchFamily="34" charset="-128"/>
              </a:rPr>
              <a:t>, and ancient</a:t>
            </a:r>
            <a:r>
              <a:rPr lang="en-US" baseline="0" dirty="0">
                <a:ea typeface="ＭＳ Ｐゴシック" pitchFamily="34" charset="-128"/>
              </a:rPr>
              <a:t> </a:t>
            </a:r>
            <a:r>
              <a:rPr lang="en-US" baseline="0" dirty="0" err="1">
                <a:ea typeface="ＭＳ Ｐゴシック" pitchFamily="34" charset="-128"/>
              </a:rPr>
              <a:t>Ijon</a:t>
            </a:r>
            <a:r>
              <a:rPr lang="en-US" baseline="0" dirty="0">
                <a:ea typeface="ＭＳ Ｐゴシック" pitchFamily="34" charset="-128"/>
              </a:rPr>
              <a:t> is visible across the valley. </a:t>
            </a:r>
            <a:r>
              <a:rPr lang="en-US" dirty="0" err="1">
                <a:ea typeface="ＭＳ Ｐゴシック" pitchFamily="34" charset="-128"/>
              </a:rPr>
              <a:t>Metulla</a:t>
            </a:r>
            <a:r>
              <a:rPr lang="en-US" dirty="0">
                <a:ea typeface="ＭＳ Ｐゴシック" pitchFamily="34" charset="-128"/>
              </a:rPr>
              <a:t> is located about</a:t>
            </a:r>
            <a:r>
              <a:rPr lang="en-US" baseline="0" dirty="0">
                <a:ea typeface="ＭＳ Ｐゴシック" pitchFamily="34" charset="-128"/>
              </a:rPr>
              <a:t> 5 miles (8 km) west and north of Tel Dan and would be along the route of the census-takers</a:t>
            </a:r>
            <a:r>
              <a:rPr lang="en-US" sz="1200" b="0" i="0" u="none" strike="noStrike" kern="1200" baseline="0" dirty="0">
                <a:solidFill>
                  <a:schemeClr val="tx1"/>
                </a:solidFill>
                <a:latin typeface="+mn-lt"/>
                <a:ea typeface="+mn-ea"/>
                <a:cs typeface="+mn-cs"/>
              </a:rPr>
              <a:t>. </a:t>
            </a:r>
          </a:p>
          <a:p>
            <a:pPr marL="228600" indent="-228600" eaLnBrk="1" hangingPunct="1"/>
            <a:endParaRPr lang="en-US" dirty="0">
              <a:ea typeface="ＭＳ Ｐゴシック" pitchFamily="34" charset="-128"/>
            </a:endParaRPr>
          </a:p>
          <a:p>
            <a:pPr marL="228600" indent="-228600" eaLnBrk="1" hangingPunct="1"/>
            <a:r>
              <a:rPr lang="en-US" dirty="0">
                <a:ea typeface="ＭＳ Ｐゴシック" pitchFamily="34" charset="-128"/>
              </a:rPr>
              <a:t>tb040903234</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31868064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a typeface="+mn-ea"/>
                <a:cs typeface="+mn-cs"/>
              </a:rPr>
              <a:t>Ancient Sidon lies buried beneath the modern city. Around 1965, the Lebanese Directorate General of Antiquities (DGA) purchased three sites in downtown Sidon: Castle site (the Castle of St. Louis), College site (named for a school that stood on the site), and </a:t>
            </a:r>
            <a:r>
              <a:rPr lang="en-US" sz="1200" kern="1200" baseline="0" dirty="0" err="1">
                <a:solidFill>
                  <a:schemeClr val="tx1"/>
                </a:solidFill>
                <a:ea typeface="+mn-ea"/>
                <a:cs typeface="+mn-cs"/>
              </a:rPr>
              <a:t>Sandikli</a:t>
            </a:r>
            <a:r>
              <a:rPr lang="en-US" sz="1200" kern="1200" baseline="0" dirty="0">
                <a:solidFill>
                  <a:schemeClr val="tx1"/>
                </a:solidFill>
                <a:ea typeface="+mn-ea"/>
                <a:cs typeface="+mn-cs"/>
              </a:rPr>
              <a:t> site. Earlier excavations had been concentrated on cemeteries outside the city proper and on the </a:t>
            </a:r>
            <a:r>
              <a:rPr lang="en-US" sz="1200" kern="1200" baseline="0" dirty="0" err="1">
                <a:solidFill>
                  <a:schemeClr val="tx1"/>
                </a:solidFill>
                <a:ea typeface="+mn-ea"/>
                <a:cs typeface="+mn-cs"/>
              </a:rPr>
              <a:t>Eshmun</a:t>
            </a:r>
            <a:r>
              <a:rPr lang="en-US" sz="1200" kern="1200" baseline="0" dirty="0">
                <a:solidFill>
                  <a:schemeClr val="tx1"/>
                </a:solidFill>
                <a:ea typeface="+mn-ea"/>
                <a:cs typeface="+mn-cs"/>
              </a:rPr>
              <a:t> Temple at </a:t>
            </a:r>
            <a:r>
              <a:rPr lang="en-US" sz="1200" kern="1200" baseline="0" dirty="0" err="1">
                <a:solidFill>
                  <a:schemeClr val="tx1"/>
                </a:solidFill>
                <a:ea typeface="+mn-ea"/>
                <a:cs typeface="+mn-cs"/>
              </a:rPr>
              <a:t>Bustan</a:t>
            </a:r>
            <a:r>
              <a:rPr lang="en-US" sz="1200" kern="1200" baseline="0" dirty="0">
                <a:solidFill>
                  <a:schemeClr val="tx1"/>
                </a:solidFill>
                <a:ea typeface="+mn-ea"/>
                <a:cs typeface="+mn-cs"/>
              </a:rPr>
              <a:t> esh-Sheikh. Only since 1998 have excavations made significant progress in exposing the remains within the ancient city. </a:t>
            </a:r>
            <a:r>
              <a:rPr lang="en-US" sz="1200" b="0" i="0" kern="1200" dirty="0">
                <a:solidFill>
                  <a:schemeClr val="tx1"/>
                </a:solidFill>
                <a:effectLst/>
                <a:ea typeface="+mn-ea"/>
                <a:cs typeface="+mn-cs"/>
              </a:rPr>
              <a:t>This American Colony photo was taken between 1900 and 1920.</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mat05600</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922594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dirty="0" err="1"/>
              <a:t>Shivtei</a:t>
            </a:r>
            <a:r>
              <a:rPr lang="en-US" dirty="0"/>
              <a:t> Israel Street” is located in the </a:t>
            </a:r>
            <a:r>
              <a:rPr lang="en-US" dirty="0" err="1"/>
              <a:t>Musrara</a:t>
            </a:r>
            <a:r>
              <a:rPr lang="en-US" dirty="0"/>
              <a:t> neighborhood of Jerusalem.</a:t>
            </a:r>
          </a:p>
          <a:p>
            <a:endParaRPr lang="en-US" dirty="0"/>
          </a:p>
          <a:p>
            <a:r>
              <a:rPr lang="en-US" dirty="0"/>
              <a:t>tb081004129</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3582502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sz="1200" kern="1200" baseline="0" dirty="0">
                <a:solidFill>
                  <a:schemeClr val="tx1"/>
                </a:solidFill>
                <a:ea typeface="+mn-ea"/>
                <a:cs typeface="+mn-cs"/>
              </a:rPr>
              <a:t>The Greek geographer Strabo called Sidon one of the most ancient of Phoenician cities (16.2.22). Sidon is mentioned as a leader of city-states rebelling against Egypt in the Amarna Letters, during the 14th century BC. The city of Sidon increased in prominence with the arrival of the Sea Peoples in the 12th century.</a:t>
            </a:r>
          </a:p>
          <a:p>
            <a:pPr marL="0" indent="0">
              <a:buFont typeface="+mj-lt"/>
              <a:buNone/>
            </a:pPr>
            <a:endParaRPr lang="en-US" sz="1200" kern="1200" baseline="0" dirty="0">
              <a:solidFill>
                <a:schemeClr val="tx1"/>
              </a:solidFill>
              <a:ea typeface="+mn-ea"/>
              <a:cs typeface="+mn-cs"/>
            </a:endParaRPr>
          </a:p>
          <a:p>
            <a:pPr marL="0" indent="0">
              <a:buFont typeface="+mj-lt"/>
              <a:buNone/>
            </a:pPr>
            <a:r>
              <a:rPr lang="en-US" sz="1200" kern="1200" baseline="0" dirty="0">
                <a:solidFill>
                  <a:schemeClr val="tx1"/>
                </a:solidFill>
                <a:ea typeface="+mn-ea"/>
                <a:cs typeface="+mn-cs"/>
              </a:rPr>
              <a:t>The term “</a:t>
            </a:r>
            <a:r>
              <a:rPr lang="en-US" sz="1200" kern="1200" baseline="0" dirty="0" err="1">
                <a:solidFill>
                  <a:schemeClr val="tx1"/>
                </a:solidFill>
                <a:ea typeface="+mn-ea"/>
                <a:cs typeface="+mn-cs"/>
              </a:rPr>
              <a:t>Sidonian</a:t>
            </a:r>
            <a:r>
              <a:rPr lang="en-US" sz="1200" kern="1200" baseline="0" dirty="0">
                <a:solidFill>
                  <a:schemeClr val="tx1"/>
                </a:solidFill>
                <a:ea typeface="+mn-ea"/>
                <a:cs typeface="+mn-cs"/>
              </a:rPr>
              <a:t>” was used by ancient writers to refer to Phoenicians in general. This is evident also in 1 Kings 16:31 when the king of Tyre, Ethbaal, is called the “king of the Sidonians.” Sidon’s fortunes suffered a decline during the years of Assyrian and Babylonian ascendancy. Sennacherib conquered the city in his invasion in 701 BC, replacing King </a:t>
            </a:r>
            <a:r>
              <a:rPr lang="en-US" sz="1200" kern="1200" baseline="0" dirty="0" err="1">
                <a:solidFill>
                  <a:schemeClr val="tx1"/>
                </a:solidFill>
                <a:ea typeface="+mn-ea"/>
                <a:cs typeface="+mn-cs"/>
              </a:rPr>
              <a:t>Luli</a:t>
            </a:r>
            <a:r>
              <a:rPr lang="en-US" sz="1200" kern="1200" baseline="0" dirty="0">
                <a:solidFill>
                  <a:schemeClr val="tx1"/>
                </a:solidFill>
                <a:ea typeface="+mn-ea"/>
                <a:cs typeface="+mn-cs"/>
              </a:rPr>
              <a:t> with </a:t>
            </a:r>
            <a:r>
              <a:rPr lang="en-US" sz="1200" kern="1200" baseline="0" dirty="0" err="1">
                <a:solidFill>
                  <a:schemeClr val="tx1"/>
                </a:solidFill>
                <a:ea typeface="+mn-ea"/>
                <a:cs typeface="+mn-cs"/>
              </a:rPr>
              <a:t>Ittobaal</a:t>
            </a:r>
            <a:r>
              <a:rPr lang="en-US" sz="1200" kern="1200" baseline="0" dirty="0">
                <a:solidFill>
                  <a:schemeClr val="tx1"/>
                </a:solidFill>
                <a:ea typeface="+mn-ea"/>
                <a:cs typeface="+mn-cs"/>
              </a:rPr>
              <a:t>. Sidon regained some of her former glory during the Persian period. This included control of the coastal plain from Dor to Joppa, granted by Darius I (522–486 BC).</a:t>
            </a:r>
            <a:r>
              <a:rPr lang="en-US" dirty="0"/>
              <a:t> </a:t>
            </a:r>
          </a:p>
          <a:p>
            <a:pPr marL="228600" indent="-228600">
              <a:buFont typeface="+mj-lt"/>
              <a:buAutoNum type="arabicPeriod"/>
            </a:pPr>
            <a:endParaRPr lang="en-US" dirty="0"/>
          </a:p>
          <a:p>
            <a:pPr marL="0" indent="0">
              <a:buFont typeface="+mj-lt"/>
              <a:buNone/>
            </a:pPr>
            <a:r>
              <a:rPr lang="en-US" sz="1200" kern="1200" baseline="0" dirty="0">
                <a:solidFill>
                  <a:schemeClr val="tx1"/>
                </a:solidFill>
                <a:ea typeface="+mn-ea"/>
                <a:cs typeface="+mn-cs"/>
              </a:rPr>
              <a:t>Sidon was considered the northern limit of the land of the Canaanites (Gen 10:19). Jacob predicted that the northern border of Zebulun would be at Sidon (Gen 49:13). Joshua and the Israelites defeated the Canaanites after the battle at Hazor as far as the area of Sidon (Josh 11:8), but Asher failed to drive out the inhabitants of Sidon in order to inhabit its territory (</a:t>
            </a:r>
            <a:r>
              <a:rPr lang="en-US" sz="1200" kern="1200" baseline="0" dirty="0" err="1">
                <a:solidFill>
                  <a:schemeClr val="tx1"/>
                </a:solidFill>
                <a:ea typeface="+mn-ea"/>
                <a:cs typeface="+mn-cs"/>
              </a:rPr>
              <a:t>Judg</a:t>
            </a:r>
            <a:r>
              <a:rPr lang="en-US" sz="1200" kern="1200" baseline="0" dirty="0">
                <a:solidFill>
                  <a:schemeClr val="tx1"/>
                </a:solidFill>
                <a:ea typeface="+mn-ea"/>
                <a:cs typeface="+mn-cs"/>
              </a:rPr>
              <a:t> 1:31). Consequently, the Israelites worshiped the gods of Sidon (</a:t>
            </a:r>
            <a:r>
              <a:rPr lang="en-US" sz="1200" kern="1200" baseline="0" dirty="0" err="1">
                <a:solidFill>
                  <a:schemeClr val="tx1"/>
                </a:solidFill>
                <a:ea typeface="+mn-ea"/>
                <a:cs typeface="+mn-cs"/>
              </a:rPr>
              <a:t>Judg</a:t>
            </a:r>
            <a:r>
              <a:rPr lang="en-US" sz="1200" kern="1200" baseline="0" dirty="0">
                <a:solidFill>
                  <a:schemeClr val="tx1"/>
                </a:solidFill>
                <a:ea typeface="+mn-ea"/>
                <a:cs typeface="+mn-cs"/>
              </a:rPr>
              <a:t> 10:6).</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adr090508654</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11511525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ea typeface="+mn-ea"/>
                <a:cs typeface="+mn-cs"/>
              </a:rPr>
              <a:t>The Castle of St. Louis is also known as the Land Castle, to differentiate it from the smaller Sea Castle. The Castle of St. Louis is built over the site of the ancient tell. This may have been the site of the Roman theater.</a:t>
            </a:r>
            <a:r>
              <a:rPr lang="en-US"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adr090508703</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15380587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Prior to its conquest by Alexander the Great in the 4th century BC,</a:t>
            </a:r>
            <a:r>
              <a:rPr lang="en-US" sz="1200" b="0" i="0" kern="1200" baseline="0" dirty="0">
                <a:solidFill>
                  <a:schemeClr val="tx1"/>
                </a:solidFill>
                <a:effectLst/>
                <a:latin typeface="+mn-lt"/>
                <a:ea typeface="+mn-ea"/>
                <a:cs typeface="+mn-cs"/>
              </a:rPr>
              <a:t> Tyre was situated on a low, rocky island about a half-mile (0.8 km) off the coast. The city became wealthy due to its maritime trade and its control of coastal trade routes. </a:t>
            </a:r>
            <a:r>
              <a:rPr lang="en-US" sz="1200" b="0" i="0" kern="1200" dirty="0">
                <a:solidFill>
                  <a:schemeClr val="tx1"/>
                </a:solidFill>
                <a:effectLst/>
                <a:latin typeface="+mn-lt"/>
                <a:ea typeface="+mn-ea"/>
                <a:cs typeface="+mn-cs"/>
              </a:rPr>
              <a:t>This American Colony photograph was taken between 1920 and 1933. The next</a:t>
            </a:r>
            <a:r>
              <a:rPr lang="en-US" sz="1200" b="0" i="0" kern="1200" baseline="0" dirty="0">
                <a:solidFill>
                  <a:schemeClr val="tx1"/>
                </a:solidFill>
                <a:effectLst/>
                <a:latin typeface="+mn-lt"/>
                <a:ea typeface="+mn-ea"/>
                <a:cs typeface="+mn-cs"/>
              </a:rPr>
              <a:t> slide includes labels.</a:t>
            </a: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mat02827</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5947292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Prior to its conquest by Alexander the Great in the 4th century BC,</a:t>
            </a:r>
            <a:r>
              <a:rPr lang="en-US" sz="1200" b="0" i="0" kern="1200" baseline="0" dirty="0">
                <a:solidFill>
                  <a:schemeClr val="tx1"/>
                </a:solidFill>
                <a:effectLst/>
                <a:latin typeface="+mn-lt"/>
                <a:ea typeface="+mn-ea"/>
                <a:cs typeface="+mn-cs"/>
              </a:rPr>
              <a:t> Tyre was situated on a low, rocky island about a half-mile (0.8 km) off the coast. The city became wealthy due to its maritime trade and its control of coastal trade routes. </a:t>
            </a:r>
            <a:r>
              <a:rPr lang="en-US" sz="1200" b="0" i="0" kern="1200" dirty="0">
                <a:solidFill>
                  <a:schemeClr val="tx1"/>
                </a:solidFill>
                <a:effectLst/>
                <a:latin typeface="+mn-lt"/>
                <a:ea typeface="+mn-ea"/>
                <a:cs typeface="+mn-cs"/>
              </a:rPr>
              <a:t>This American Colony photograph was taken between 1920 and 1933.</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mat02827</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21140678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a typeface="+mn-ea"/>
                <a:cs typeface="+mn-cs"/>
              </a:rPr>
              <a:t>In the 4th century BC, Alexander the Great determined to conquer Tyre as he travelled down the coast. He constructed a causeway from the mainland to the island and was successful in taking the city. Over the millennia the causeway built by Alexander accumulated sand swept in by the waves, and today the former island appears to be a peninsula. Excavations have been carried out at al-Mina site (or City site) on the southern part of the former island, and at al-Bass site where the isthmus joins the mainland. The majority of exposed remains date to the Roman period. Tyre was designated a UNESCO World Heritage Site in 1984.</a:t>
            </a:r>
            <a:r>
              <a:rPr lang="en-US"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map comes from the Survey of Western Palestine, published in 1880 by the Palestine Exploration Fund; a digital version of the 26-map set is available from BiblePlaces.com.</a:t>
            </a:r>
            <a:endParaRPr lang="en-US" sz="1200" kern="1200" baseline="0" dirty="0">
              <a:solidFill>
                <a:schemeClr val="tx1"/>
              </a:solidFill>
              <a:effectLst/>
              <a:ea typeface="+mn-ea"/>
              <a:cs typeface="+mn-cs"/>
            </a:endParaRPr>
          </a:p>
          <a:p>
            <a:endParaRPr lang="en-US" dirty="0"/>
          </a:p>
          <a:p>
            <a:r>
              <a:rPr lang="en-US" dirty="0"/>
              <a:t>SWP_Sheet_01Tyre</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35899624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bronze relief comes from the city gates at ancient Balawat. This portion depicts men from the island of Tyre taking tribute by boat to the mainland in order to present it to the Assyrian king Shalmaneser III. It illustrates the isolated island on which the city stood before the 4th century BC. This relief was photographed at the </a:t>
            </a:r>
            <a:r>
              <a:rPr lang="en-US" dirty="0"/>
              <a:t>British</a:t>
            </a:r>
            <a:r>
              <a:rPr lang="en-US" baseline="0" dirty="0"/>
              <a:t>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adr1805194270</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135899624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sz="1200" kern="1200" baseline="0" dirty="0">
                <a:solidFill>
                  <a:schemeClr val="tx1"/>
                </a:solidFill>
                <a:effectLst/>
                <a:ea typeface="+mn-ea"/>
                <a:cs typeface="+mn-cs"/>
              </a:rPr>
              <a:t>Tyre is mentioned as an ally of Egypt in the Amarna Letters (14th century BC). The city was destroyed by invading Sea Peoples at the beginning of the 12th century BC. Under the leadership of </a:t>
            </a:r>
            <a:r>
              <a:rPr lang="en-US" sz="1200" kern="1200" baseline="0" dirty="0" err="1">
                <a:solidFill>
                  <a:schemeClr val="tx1"/>
                </a:solidFill>
                <a:effectLst/>
                <a:ea typeface="+mn-ea"/>
                <a:cs typeface="+mn-cs"/>
              </a:rPr>
              <a:t>Abibaal</a:t>
            </a:r>
            <a:r>
              <a:rPr lang="en-US" sz="1200" kern="1200" baseline="0" dirty="0">
                <a:solidFill>
                  <a:schemeClr val="tx1"/>
                </a:solidFill>
                <a:effectLst/>
                <a:ea typeface="+mn-ea"/>
                <a:cs typeface="+mn-cs"/>
              </a:rPr>
              <a:t>, the father of Hiram and a contemporary of King David, Tyre became the most prominent Phoenician city. King Hiram linked the initial two islands that formed Tyre into a single larger island. </a:t>
            </a:r>
            <a:r>
              <a:rPr lang="en-US" dirty="0"/>
              <a:t>This lithograph by </a:t>
            </a:r>
            <a:r>
              <a:rPr lang="en-US" sz="1200" b="0" i="0" kern="1200" dirty="0">
                <a:solidFill>
                  <a:schemeClr val="tx1"/>
                </a:solidFill>
                <a:effectLst/>
                <a:ea typeface="+mn-ea"/>
                <a:cs typeface="+mn-cs"/>
              </a:rPr>
              <a:t>Louis </a:t>
            </a:r>
            <a:r>
              <a:rPr lang="en-US" sz="1200" b="0" i="0" kern="1200" dirty="0" err="1">
                <a:solidFill>
                  <a:schemeClr val="tx1"/>
                </a:solidFill>
                <a:effectLst/>
                <a:ea typeface="+mn-ea"/>
                <a:cs typeface="+mn-cs"/>
              </a:rPr>
              <a:t>Haghe</a:t>
            </a:r>
            <a:r>
              <a:rPr lang="en-US" sz="1200" b="0" i="0" kern="1200" dirty="0">
                <a:solidFill>
                  <a:schemeClr val="tx1"/>
                </a:solidFill>
                <a:effectLst/>
                <a:ea typeface="+mn-ea"/>
                <a:cs typeface="+mn-cs"/>
              </a:rPr>
              <a:t> was based on a drawing made by </a:t>
            </a:r>
            <a:r>
              <a:rPr lang="en-US" dirty="0"/>
              <a:t>David Roberts on April 27, 1839.</a:t>
            </a:r>
          </a:p>
          <a:p>
            <a:endParaRPr lang="en-US" dirty="0"/>
          </a:p>
          <a:p>
            <a:r>
              <a:rPr lang="en-US" dirty="0"/>
              <a:t>drra3g03489</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34825408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sz="1200" kern="1200" baseline="0" dirty="0">
                <a:solidFill>
                  <a:schemeClr val="tx1"/>
                </a:solidFill>
                <a:ea typeface="+mn-ea"/>
                <a:cs typeface="+mn-cs"/>
              </a:rPr>
              <a:t>Although most of Tyre is still covered by the modern city, excavations have been conducted in a number of places. Ernest Renan accompanied the expedition of Napoleon III in 1860. He opened several trenches at Tyre. In 1921, Denyse Le </a:t>
            </a:r>
            <a:r>
              <a:rPr lang="en-US" sz="1200" kern="1200" baseline="0" dirty="0" err="1">
                <a:solidFill>
                  <a:schemeClr val="tx1"/>
                </a:solidFill>
                <a:ea typeface="+mn-ea"/>
                <a:cs typeface="+mn-cs"/>
              </a:rPr>
              <a:t>Lasseur</a:t>
            </a:r>
            <a:r>
              <a:rPr lang="en-US" sz="1200" kern="1200" baseline="0" dirty="0">
                <a:solidFill>
                  <a:schemeClr val="tx1"/>
                </a:solidFill>
                <a:ea typeface="+mn-ea"/>
                <a:cs typeface="+mn-cs"/>
              </a:rPr>
              <a:t> excavated on behalf of the French archaeological mission. Maurice </a:t>
            </a:r>
            <a:r>
              <a:rPr lang="en-US" sz="1200" kern="1200" baseline="0" dirty="0" err="1">
                <a:solidFill>
                  <a:schemeClr val="tx1"/>
                </a:solidFill>
                <a:ea typeface="+mn-ea"/>
                <a:cs typeface="+mn-cs"/>
              </a:rPr>
              <a:t>Chéhab</a:t>
            </a:r>
            <a:r>
              <a:rPr lang="en-US" sz="1200" kern="1200" baseline="0" dirty="0">
                <a:solidFill>
                  <a:schemeClr val="tx1"/>
                </a:solidFill>
                <a:ea typeface="+mn-ea"/>
                <a:cs typeface="+mn-cs"/>
              </a:rPr>
              <a:t>, the Director General of Antiquities of Lebanon, conducted excavations in 1947–78. The al-Mina and al-Bass sites were cleared and restoration work carried out. The project was resumed in 1995 at the end of the Lebanese Civil War. In 1973–74, Patricia </a:t>
            </a:r>
            <a:r>
              <a:rPr lang="en-US" sz="1200" kern="1200" baseline="0" dirty="0" err="1">
                <a:solidFill>
                  <a:schemeClr val="tx1"/>
                </a:solidFill>
                <a:ea typeface="+mn-ea"/>
                <a:cs typeface="+mn-cs"/>
              </a:rPr>
              <a:t>Bikai</a:t>
            </a:r>
            <a:r>
              <a:rPr lang="en-US" sz="1200" kern="1200" baseline="0" dirty="0">
                <a:solidFill>
                  <a:schemeClr val="tx1"/>
                </a:solidFill>
                <a:ea typeface="+mn-ea"/>
                <a:cs typeface="+mn-cs"/>
              </a:rPr>
              <a:t> of the Lebanese Department of Antiquities excavated to bedrock in an area west of al-Mina site. Her excavations provided the only occupational profile for pre-Hellenistic Tyre. In 1997–2008, </a:t>
            </a:r>
            <a:r>
              <a:rPr lang="en-US" sz="1200" kern="1200" baseline="0" dirty="0" err="1">
                <a:solidFill>
                  <a:schemeClr val="tx1"/>
                </a:solidFill>
                <a:ea typeface="+mn-ea"/>
                <a:cs typeface="+mn-cs"/>
              </a:rPr>
              <a:t>María</a:t>
            </a:r>
            <a:r>
              <a:rPr lang="en-US" sz="1200" kern="1200" baseline="0" dirty="0">
                <a:solidFill>
                  <a:schemeClr val="tx1"/>
                </a:solidFill>
                <a:ea typeface="+mn-ea"/>
                <a:cs typeface="+mn-cs"/>
              </a:rPr>
              <a:t> Eugenia </a:t>
            </a:r>
            <a:r>
              <a:rPr lang="en-US" sz="1200" kern="1200" baseline="0" dirty="0" err="1">
                <a:solidFill>
                  <a:schemeClr val="tx1"/>
                </a:solidFill>
                <a:ea typeface="+mn-ea"/>
                <a:cs typeface="+mn-cs"/>
              </a:rPr>
              <a:t>Aubet</a:t>
            </a:r>
            <a:r>
              <a:rPr lang="en-US" sz="1200" kern="1200" baseline="0" dirty="0">
                <a:solidFill>
                  <a:schemeClr val="tx1"/>
                </a:solidFill>
                <a:ea typeface="+mn-ea"/>
                <a:cs typeface="+mn-cs"/>
              </a:rPr>
              <a:t> excavated a Phoenician cemetery located next to the al-Bass Roman cemetery. The cemetery dates to the 10th–7th centuries BC.</a:t>
            </a:r>
          </a:p>
          <a:p>
            <a:endParaRPr lang="en-US" dirty="0"/>
          </a:p>
          <a:p>
            <a:r>
              <a:rPr lang="en-US" dirty="0"/>
              <a:t>adr090508586</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8343941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designation may refer to Canaanite and Hivite population centers within the territory of Israel. This </a:t>
            </a:r>
            <a:r>
              <a:rPr lang="en-US" dirty="0"/>
              <a:t>probably includes the Plain of Asher, the Jezreel</a:t>
            </a:r>
            <a:r>
              <a:rPr lang="en-US" baseline="0" dirty="0"/>
              <a:t> Valley, and the Sharon Plain, which still contained Canaanite towns (cf. Judg 1:27-35). </a:t>
            </a:r>
          </a:p>
          <a:p>
            <a:endParaRPr lang="en-US" baseline="0" dirty="0"/>
          </a:p>
          <a:p>
            <a:r>
              <a:rPr lang="en-US" dirty="0"/>
              <a:t>ws040316681</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8206402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a:t>
            </a:r>
            <a:r>
              <a:rPr lang="en-US" baseline="0" dirty="0"/>
              <a:t> view takes in the site of Megiddo (foreground, slightly to the right) and the Jezreel Valley. Just left of center in the distance is the isolated Mount Tabor, and to the right is the Hill of Moreh. Megiddo in particular is named as one of the cities that persisted as a Canaanite stronghold during the period of the judges (</a:t>
            </a:r>
            <a:r>
              <a:rPr lang="en-US" baseline="0" dirty="0" err="1"/>
              <a:t>Judg</a:t>
            </a:r>
            <a:r>
              <a:rPr lang="en-US" baseline="0" dirty="0"/>
              <a:t> 1:27), although it had become an Israelite stronghold by the time of Solomon (1 Kgs 9:15).</a:t>
            </a:r>
            <a:endParaRPr lang="en-US" dirty="0"/>
          </a:p>
          <a:p>
            <a:endParaRPr lang="en-US" dirty="0"/>
          </a:p>
          <a:p>
            <a:r>
              <a:rPr lang="en-US" dirty="0"/>
              <a:t>tb121704968</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3356932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“From</a:t>
            </a:r>
            <a:r>
              <a:rPr lang="en-US" b="0" baseline="0" dirty="0"/>
              <a:t> Dan to Beersheba” is the most common of Israel’s border descriptions </a:t>
            </a:r>
            <a:r>
              <a:rPr lang="en-US" dirty="0"/>
              <a:t>(e.g., </a:t>
            </a:r>
            <a:r>
              <a:rPr lang="de-DE" dirty="0"/>
              <a:t>Judg 20:1; 1 Sam 3:20; 2 Sam 3:10; 17:11; 24:2, 15; 1 Kgs 4:25; 1 Chr</a:t>
            </a:r>
            <a:r>
              <a:rPr lang="de-DE" baseline="0" dirty="0"/>
              <a:t> </a:t>
            </a:r>
            <a:r>
              <a:rPr lang="de-DE" dirty="0"/>
              <a:t>21:2; 2 Chr 30:5). Between these two cities, Dan in the north and Beersheba in the south, lay the vast majority of the territory inhabited by the tribes of Israel. </a:t>
            </a:r>
            <a:r>
              <a:rPr lang="en-US" dirty="0"/>
              <a:t>This is map 4-1 from the </a:t>
            </a:r>
            <a:r>
              <a:rPr lang="en-US" i="1" dirty="0"/>
              <a:t>Satellite Bible Atlas</a:t>
            </a:r>
            <a:r>
              <a:rPr lang="en-US" dirty="0"/>
              <a:t>, by William Schlegel. Used by permission.</a:t>
            </a: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57145900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reference to </a:t>
            </a:r>
            <a:r>
              <a:rPr lang="en-US" baseline="0" dirty="0" err="1"/>
              <a:t>Hivite</a:t>
            </a:r>
            <a:r>
              <a:rPr lang="en-US" baseline="0" dirty="0"/>
              <a:t> and Canaanite cities could also include non-Israelite cities in the heart of the hill country, such as those mentioned in Joshua 9:17—Gibeon, </a:t>
            </a:r>
            <a:r>
              <a:rPr lang="en-US" baseline="0" dirty="0" err="1"/>
              <a:t>Chephirah</a:t>
            </a:r>
            <a:r>
              <a:rPr lang="en-US" baseline="0" dirty="0"/>
              <a:t>, </a:t>
            </a:r>
            <a:r>
              <a:rPr lang="en-US" baseline="0" dirty="0" err="1"/>
              <a:t>Beeroth</a:t>
            </a:r>
            <a:r>
              <a:rPr lang="en-US" baseline="0" dirty="0"/>
              <a:t>, and Kiriath-jearim.</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dirty="0"/>
              <a:t>tb040304296</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164652219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t>Eighteen shaft tombs were found on the west side of Gibeon.</a:t>
            </a:r>
            <a:r>
              <a:rPr lang="en-US" baseline="0" dirty="0"/>
              <a:t> These tombs </a:t>
            </a:r>
            <a:r>
              <a:rPr lang="en-US" dirty="0"/>
              <a:t>were cut in the Intermediate Bronze period but were reused in the Middle Bronze II and Late Bronze Ages. Late Bronze pottery has been found only in tombs. In the early part of the Iron Age, a massive city wall 10.5–11 feet (3.2–3.4 m) wide was built around the hill. The city was reoccupied during the Roman period and considerable building, including baths and water channels, took place. Near the winery, on the top of the mound, a Roman tomb cut from more ancient wine cellars was discovered.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db6911157511</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17694633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Chephirah</a:t>
            </a:r>
            <a:r>
              <a:rPr lang="en-US" sz="1200" kern="1200" dirty="0">
                <a:solidFill>
                  <a:schemeClr val="tx1"/>
                </a:solidFill>
                <a:effectLst/>
                <a:latin typeface="+mn-lt"/>
                <a:ea typeface="+mn-ea"/>
                <a:cs typeface="+mn-cs"/>
              </a:rPr>
              <a:t> is only mentioned in association with the other </a:t>
            </a:r>
            <a:r>
              <a:rPr lang="en-US" sz="1200" kern="1200" dirty="0" err="1">
                <a:solidFill>
                  <a:schemeClr val="tx1"/>
                </a:solidFill>
                <a:effectLst/>
                <a:latin typeface="+mn-lt"/>
                <a:ea typeface="+mn-ea"/>
                <a:cs typeface="+mn-cs"/>
              </a:rPr>
              <a:t>Hivite</a:t>
            </a:r>
            <a:r>
              <a:rPr lang="en-US" sz="1200" kern="1200" dirty="0">
                <a:solidFill>
                  <a:schemeClr val="tx1"/>
                </a:solidFill>
                <a:effectLst/>
                <a:latin typeface="+mn-lt"/>
                <a:ea typeface="+mn-ea"/>
                <a:cs typeface="+mn-cs"/>
              </a:rPr>
              <a:t> sites of Kiriath-jearim, Gibeon, and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(Josh 9:17; 18:26; Ezra 2:25; Neh 7:29). Eusebius documents the toponym and relates it to Gibeon (</a:t>
            </a:r>
            <a:r>
              <a:rPr lang="en-US" sz="1200" kern="1200" dirty="0" err="1">
                <a:solidFill>
                  <a:schemeClr val="tx1"/>
                </a:solidFill>
                <a:effectLst/>
                <a:latin typeface="+mn-lt"/>
                <a:ea typeface="+mn-ea"/>
                <a:cs typeface="+mn-cs"/>
              </a:rPr>
              <a:t>Onom</a:t>
            </a:r>
            <a:r>
              <a:rPr lang="en-US" sz="1200" kern="1200" dirty="0">
                <a:solidFill>
                  <a:schemeClr val="tx1"/>
                </a:solidFill>
                <a:effectLst/>
                <a:latin typeface="+mn-lt"/>
                <a:ea typeface="+mn-ea"/>
                <a:cs typeface="+mn-cs"/>
              </a:rPr>
              <a:t> 172.7; 174.1). Surveys at the site revealed remains from the Late Bronze Age, Iron I–II, Persian, Hellenistic, Roman and Byzantine periods. See the next slide for a label.</a:t>
            </a:r>
          </a:p>
          <a:p>
            <a:pPr marL="0" marR="0" indent="0" algn="l" defTabSz="914400" rtl="0" eaLnBrk="1" fontAlgn="auto" latinLnBrk="0" hangingPunct="1">
              <a:lnSpc>
                <a:spcPct val="100000"/>
              </a:lnSpc>
              <a:spcBef>
                <a:spcPts val="0"/>
              </a:spcBef>
              <a:spcAft>
                <a:spcPts val="0"/>
              </a:spcAft>
              <a:buClrTx/>
              <a:buSzTx/>
              <a:buFontTx/>
              <a:buNone/>
              <a:tabLst/>
              <a:defRPr/>
            </a:pPr>
            <a:endParaRPr lang="fi-FI"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i-FI" sz="1200" kern="1200" dirty="0">
                <a:solidFill>
                  <a:schemeClr val="tx1"/>
                </a:solidFill>
                <a:effectLst/>
                <a:latin typeface="+mn-lt"/>
                <a:ea typeface="+mn-ea"/>
                <a:cs typeface="+mn-cs"/>
              </a:rPr>
              <a:t>cm14120102</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8388008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Chephirah</a:t>
            </a:r>
            <a:r>
              <a:rPr lang="en-US" sz="1200" kern="1200" dirty="0">
                <a:solidFill>
                  <a:schemeClr val="tx1"/>
                </a:solidFill>
                <a:effectLst/>
                <a:latin typeface="+mn-lt"/>
                <a:ea typeface="+mn-ea"/>
                <a:cs typeface="+mn-cs"/>
              </a:rPr>
              <a:t> is only mentioned in association with the other </a:t>
            </a:r>
            <a:r>
              <a:rPr lang="en-US" sz="1200" kern="1200" dirty="0" err="1">
                <a:solidFill>
                  <a:schemeClr val="tx1"/>
                </a:solidFill>
                <a:effectLst/>
                <a:latin typeface="+mn-lt"/>
                <a:ea typeface="+mn-ea"/>
                <a:cs typeface="+mn-cs"/>
              </a:rPr>
              <a:t>Hivite</a:t>
            </a:r>
            <a:r>
              <a:rPr lang="en-US" sz="1200" kern="1200" dirty="0">
                <a:solidFill>
                  <a:schemeClr val="tx1"/>
                </a:solidFill>
                <a:effectLst/>
                <a:latin typeface="+mn-lt"/>
                <a:ea typeface="+mn-ea"/>
                <a:cs typeface="+mn-cs"/>
              </a:rPr>
              <a:t> sites of Kiriath-jearim, Gibeon, and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(Josh 9:17; 18:26; Ezra 2:25; Neh 7:29). Eusebius documents the toponym and relates it to Gibeon (</a:t>
            </a:r>
            <a:r>
              <a:rPr lang="en-US" sz="1200" kern="1200" dirty="0" err="1">
                <a:solidFill>
                  <a:schemeClr val="tx1"/>
                </a:solidFill>
                <a:effectLst/>
                <a:latin typeface="+mn-lt"/>
                <a:ea typeface="+mn-ea"/>
                <a:cs typeface="+mn-cs"/>
              </a:rPr>
              <a:t>Onom</a:t>
            </a:r>
            <a:r>
              <a:rPr lang="en-US" sz="1200" kern="1200" dirty="0">
                <a:solidFill>
                  <a:schemeClr val="tx1"/>
                </a:solidFill>
                <a:effectLst/>
                <a:latin typeface="+mn-lt"/>
                <a:ea typeface="+mn-ea"/>
                <a:cs typeface="+mn-cs"/>
              </a:rPr>
              <a:t> 172.7; 174.1). Surveys at the site revealed remains from the Late Bronze Age, Iron I–II, Persian, Hellenistic, Roman and Byzantine periods.</a:t>
            </a:r>
          </a:p>
          <a:p>
            <a:pPr marL="0" marR="0" indent="0" algn="l" defTabSz="914400" rtl="0" eaLnBrk="1" fontAlgn="auto" latinLnBrk="0" hangingPunct="1">
              <a:lnSpc>
                <a:spcPct val="100000"/>
              </a:lnSpc>
              <a:spcBef>
                <a:spcPts val="0"/>
              </a:spcBef>
              <a:spcAft>
                <a:spcPts val="0"/>
              </a:spcAft>
              <a:buClrTx/>
              <a:buSzTx/>
              <a:buFontTx/>
              <a:buNone/>
              <a:tabLst/>
              <a:defRPr/>
            </a:pPr>
            <a:endParaRPr lang="fi-FI"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i-FI" sz="1200" kern="1200" dirty="0">
                <a:solidFill>
                  <a:schemeClr val="tx1"/>
                </a:solidFill>
                <a:effectLst/>
                <a:latin typeface="+mn-lt"/>
                <a:ea typeface="+mn-ea"/>
                <a:cs typeface="+mn-cs"/>
              </a:rPr>
              <a:t>cm14120102</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7009226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Ancient Beersheba was located in the southern</a:t>
            </a:r>
            <a:r>
              <a:rPr lang="en-US" sz="1200" baseline="0" dirty="0"/>
              <a:t> territory of Judah, also known as the Negev. This is near the southern edge of cultivable land in Israel. </a:t>
            </a:r>
            <a:r>
              <a:rPr lang="en-US" sz="1200" dirty="0"/>
              <a:t>Tell </a:t>
            </a:r>
            <a:r>
              <a:rPr lang="en-US" sz="1200" dirty="0" err="1"/>
              <a:t>es-Seba</a:t>
            </a:r>
            <a:r>
              <a:rPr lang="en-US" sz="1200" dirty="0"/>
              <a:t>, pictured here, is believed by most to be ancient Beersheba, although there was another populated center nearby at </a:t>
            </a:r>
            <a:r>
              <a:rPr lang="en-US" sz="1200" dirty="0" err="1"/>
              <a:t>Bir</a:t>
            </a:r>
            <a:r>
              <a:rPr lang="en-US" sz="1200" dirty="0"/>
              <a:t> </a:t>
            </a:r>
            <a:r>
              <a:rPr lang="en-US" sz="1200" dirty="0" err="1"/>
              <a:t>es-Seba</a:t>
            </a:r>
            <a:r>
              <a:rPr lang="en-US" sz="1200" dirty="0"/>
              <a:t>. No remains from the patriarchal times have been found at Tell </a:t>
            </a:r>
            <a:r>
              <a:rPr lang="en-US" sz="1200" dirty="0" err="1"/>
              <a:t>es-Seba</a:t>
            </a:r>
            <a:r>
              <a:rPr lang="en-US" sz="1200" dirty="0"/>
              <a:t>, suggesting that the patriarchal site may have been located elsewhere.</a:t>
            </a:r>
            <a:r>
              <a:rPr lang="en-US" sz="1200" baseline="0" dirty="0"/>
              <a:t> The next slide includes labels.</a:t>
            </a: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tb010703522</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101162461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Ancient Beersheba was located in the southern</a:t>
            </a:r>
            <a:r>
              <a:rPr lang="en-US" sz="1200" baseline="0" dirty="0"/>
              <a:t> territory of Judah, also known as the Negev. This is near the southern edge of cultivable land in Israel. </a:t>
            </a:r>
            <a:r>
              <a:rPr lang="en-US" sz="1200" dirty="0"/>
              <a:t>Tell </a:t>
            </a:r>
            <a:r>
              <a:rPr lang="en-US" sz="1200" dirty="0" err="1"/>
              <a:t>es-Seba</a:t>
            </a:r>
            <a:r>
              <a:rPr lang="en-US" sz="1200" dirty="0"/>
              <a:t>, pictured here, is believed by most to be ancient Beersheba, although there was another populated center nearby at </a:t>
            </a:r>
            <a:r>
              <a:rPr lang="en-US" sz="1200" dirty="0" err="1"/>
              <a:t>Bir</a:t>
            </a:r>
            <a:r>
              <a:rPr lang="en-US" sz="1200" dirty="0"/>
              <a:t> </a:t>
            </a:r>
            <a:r>
              <a:rPr lang="en-US" sz="1200" dirty="0" err="1"/>
              <a:t>es-Seba</a:t>
            </a:r>
            <a:r>
              <a:rPr lang="en-US" sz="1200" dirty="0"/>
              <a:t>. No remains from the patriarchal times have been found at Tell </a:t>
            </a:r>
            <a:r>
              <a:rPr lang="en-US" sz="1200" dirty="0" err="1"/>
              <a:t>es-Seba</a:t>
            </a:r>
            <a:r>
              <a:rPr lang="en-US" sz="1200" dirty="0"/>
              <a:t>, suggesting that the patriarchal site may have been located elsewhere.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tb010703522</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5413062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Beersheba may have had two populated areas in ancient times. </a:t>
            </a:r>
            <a:r>
              <a:rPr lang="en-US" dirty="0">
                <a:ea typeface="ＭＳ Ｐゴシック" pitchFamily="34" charset="-128"/>
              </a:rPr>
              <a:t>Tell</a:t>
            </a:r>
            <a:r>
              <a:rPr lang="en-US" baseline="0" dirty="0">
                <a:ea typeface="ＭＳ Ｐゴシック" pitchFamily="34" charset="-128"/>
              </a:rPr>
              <a:t> </a:t>
            </a:r>
            <a:r>
              <a:rPr lang="en-US" baseline="0" dirty="0" err="1">
                <a:ea typeface="ＭＳ Ｐゴシック" pitchFamily="34" charset="-128"/>
              </a:rPr>
              <a:t>es-Seba</a:t>
            </a:r>
            <a:r>
              <a:rPr lang="en-US" baseline="0" dirty="0">
                <a:ea typeface="ＭＳ Ｐゴシック" pitchFamily="34" charset="-128"/>
              </a:rPr>
              <a:t> </a:t>
            </a:r>
            <a:r>
              <a:rPr lang="en-US" dirty="0">
                <a:ea typeface="ＭＳ Ｐゴシック" pitchFamily="34" charset="-128"/>
              </a:rPr>
              <a:t>may have been the royal city, with the civilian population located further west at </a:t>
            </a:r>
            <a:r>
              <a:rPr lang="en-US" dirty="0" err="1">
                <a:ea typeface="ＭＳ Ｐゴシック" pitchFamily="34" charset="-128"/>
              </a:rPr>
              <a:t>Bir</a:t>
            </a:r>
            <a:r>
              <a:rPr lang="en-US" dirty="0">
                <a:ea typeface="ＭＳ Ｐゴシック" pitchFamily="34" charset="-128"/>
              </a:rPr>
              <a:t> </a:t>
            </a:r>
            <a:r>
              <a:rPr lang="en-US" dirty="0" err="1">
                <a:ea typeface="ＭＳ Ｐゴシック" pitchFamily="34" charset="-128"/>
              </a:rPr>
              <a:t>es-Seba</a:t>
            </a:r>
            <a:r>
              <a:rPr lang="en-US" dirty="0">
                <a:ea typeface="ＭＳ Ｐゴシック" pitchFamily="34" charset="-128"/>
              </a:rPr>
              <a:t>, where the modern city is today. This could explain the doublet in the list of Simeon’s towns,</a:t>
            </a:r>
            <a:r>
              <a:rPr lang="en-US" baseline="0" dirty="0">
                <a:ea typeface="ＭＳ Ｐゴシック" pitchFamily="34" charset="-128"/>
              </a:rPr>
              <a:t> which includes both</a:t>
            </a:r>
            <a:r>
              <a:rPr lang="en-US" dirty="0">
                <a:ea typeface="ＭＳ Ｐゴシック" pitchFamily="34" charset="-128"/>
              </a:rPr>
              <a:t> Beer-sheba and Sheba/Shema (Josh 19:3; cf. Josh 15:26; 1 Chr. 4:28). The two sites are about 3 miles (5 km) apart. The next slide includes slides.</a:t>
            </a:r>
          </a:p>
          <a:p>
            <a:pPr marL="0" indent="0" eaLnBrk="1" hangingPunct="1">
              <a:buFontTx/>
              <a:buNone/>
            </a:pPr>
            <a:endParaRPr lang="en-US" dirty="0">
              <a:ea typeface="ＭＳ Ｐゴシック" pitchFamily="34" charset="-128"/>
            </a:endParaRPr>
          </a:p>
          <a:p>
            <a:pPr marL="228600" indent="-228600" eaLnBrk="1" hangingPunct="1"/>
            <a:r>
              <a:rPr lang="en-US" dirty="0"/>
              <a:t>tb010703523</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28335894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t>Beersheba may have had two populated areas in ancient times. </a:t>
            </a:r>
            <a:r>
              <a:rPr lang="en-US" sz="1200" dirty="0">
                <a:ea typeface="ＭＳ Ｐゴシック" pitchFamily="34" charset="-128"/>
              </a:rPr>
              <a:t>Tell</a:t>
            </a:r>
            <a:r>
              <a:rPr lang="en-US" sz="1200" baseline="0" dirty="0">
                <a:ea typeface="ＭＳ Ｐゴシック" pitchFamily="34" charset="-128"/>
              </a:rPr>
              <a:t> </a:t>
            </a:r>
            <a:r>
              <a:rPr lang="en-US" sz="1200" baseline="0" dirty="0" err="1">
                <a:ea typeface="ＭＳ Ｐゴシック" pitchFamily="34" charset="-128"/>
              </a:rPr>
              <a:t>es-Seba</a:t>
            </a:r>
            <a:r>
              <a:rPr lang="en-US" sz="1200" baseline="0" dirty="0">
                <a:ea typeface="ＭＳ Ｐゴシック" pitchFamily="34" charset="-128"/>
              </a:rPr>
              <a:t> </a:t>
            </a:r>
            <a:r>
              <a:rPr lang="en-US" sz="1200" dirty="0">
                <a:ea typeface="ＭＳ Ｐゴシック" pitchFamily="34" charset="-128"/>
              </a:rPr>
              <a:t>may have been the royal city, with the civilian population located further west at </a:t>
            </a:r>
            <a:r>
              <a:rPr lang="en-US" sz="1200" dirty="0" err="1">
                <a:ea typeface="ＭＳ Ｐゴシック" pitchFamily="34" charset="-128"/>
              </a:rPr>
              <a:t>Bir</a:t>
            </a:r>
            <a:r>
              <a:rPr lang="en-US" sz="1200" dirty="0">
                <a:ea typeface="ＭＳ Ｐゴシック" pitchFamily="34" charset="-128"/>
              </a:rPr>
              <a:t> </a:t>
            </a:r>
            <a:r>
              <a:rPr lang="en-US" sz="1200" dirty="0" err="1">
                <a:ea typeface="ＭＳ Ｐゴシック" pitchFamily="34" charset="-128"/>
              </a:rPr>
              <a:t>es-Seba</a:t>
            </a:r>
            <a:r>
              <a:rPr lang="en-US" sz="1200" dirty="0">
                <a:ea typeface="ＭＳ Ｐゴシック" pitchFamily="34" charset="-128"/>
              </a:rPr>
              <a:t>, where the modern city is today. This could explain the doublet in the list of Simeon’s towns,</a:t>
            </a:r>
            <a:r>
              <a:rPr lang="en-US" sz="1200" baseline="0" dirty="0">
                <a:ea typeface="ＭＳ Ｐゴシック" pitchFamily="34" charset="-128"/>
              </a:rPr>
              <a:t> which includes both</a:t>
            </a:r>
            <a:r>
              <a:rPr lang="en-US" sz="1200" dirty="0">
                <a:ea typeface="ＭＳ Ｐゴシック" pitchFamily="34" charset="-128"/>
              </a:rPr>
              <a:t> Beer-</a:t>
            </a:r>
            <a:r>
              <a:rPr lang="en-US" sz="1200" dirty="0" err="1">
                <a:ea typeface="ＭＳ Ｐゴシック" pitchFamily="34" charset="-128"/>
              </a:rPr>
              <a:t>sheba</a:t>
            </a:r>
            <a:r>
              <a:rPr lang="en-US" sz="1200" dirty="0">
                <a:ea typeface="ＭＳ Ｐゴシック" pitchFamily="34" charset="-128"/>
              </a:rPr>
              <a:t> and Sheba/Shema (Josh 19:3; cf. Josh 15:26; 1 Chr. 4:28). The two sites are about 3 miles (5 km) apart.</a:t>
            </a:r>
          </a:p>
          <a:p>
            <a:pPr marL="0" indent="0" eaLnBrk="1" hangingPunct="1">
              <a:buFontTx/>
              <a:buNone/>
            </a:pPr>
            <a:endParaRPr lang="en-US" sz="1200" dirty="0">
              <a:ea typeface="ＭＳ Ｐゴシック" pitchFamily="34" charset="-128"/>
            </a:endParaRPr>
          </a:p>
          <a:p>
            <a:pPr marL="228600" indent="-228600" eaLnBrk="1" hangingPunct="1"/>
            <a:r>
              <a:rPr lang="en-US" sz="1200" dirty="0"/>
              <a:t>tb010703523</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44980834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cs typeface="Times New Roman" panose="02020603050405020304" pitchFamily="18" charset="0"/>
              </a:rPr>
              <a:t>Excavations at Beersheba were carried out by Yohanan Aharoni in 1969–75, and by Ze’ev Herzog in 1976. Reconstruction began in 1990. After the various levels were unearthed, dated and characterized, emphasis was placed upon revealed broad areas of the lower city (Level II) which serves as a prototype for the study of planned Israelite cities. Level II dates to the 8th century BC. The next slide includes labels.</a:t>
            </a:r>
          </a:p>
          <a:p>
            <a:pPr marL="228600" indent="-228600" eaLnBrk="1" hangingPunct="1">
              <a:lnSpc>
                <a:spcPct val="80000"/>
              </a:lnSpc>
            </a:pPr>
            <a:endParaRPr lang="en-US" dirty="0">
              <a:cs typeface="Times New Roman" panose="02020603050405020304" pitchFamily="18" charset="0"/>
            </a:endParaRPr>
          </a:p>
          <a:p>
            <a:pPr marL="228600" indent="-228600" eaLnBrk="1" hangingPunct="1"/>
            <a:r>
              <a:rPr lang="en-US" dirty="0">
                <a:cs typeface="Times New Roman" panose="02020603050405020304" pitchFamily="18" charset="0"/>
              </a:rPr>
              <a:t>tb010703528</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81412940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Excavations at Beersheba were carried out by Yohanan Aharoni in 1969–75, and by Ze’ev Herzog in 1976. Reconstruction began in 1990. After the various levels were unearthed, dated and characterized, emphasis was placed upon revealed broad areas of the lower city (Level II) which serves as a prototype for the study of planned Israelite cities. Level II dates to the 8th century BC.</a:t>
            </a:r>
          </a:p>
          <a:p>
            <a:pPr marL="228600" indent="-228600" eaLnBrk="1" hangingPunct="1">
              <a:lnSpc>
                <a:spcPct val="80000"/>
              </a:lnSpc>
            </a:pPr>
            <a:endParaRPr lang="en-US" dirty="0"/>
          </a:p>
          <a:p>
            <a:pPr marL="228600" indent="-228600" eaLnBrk="1" hangingPunct="1"/>
            <a:r>
              <a:rPr lang="en-US" dirty="0"/>
              <a:t>tb010703528</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2003465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city of Dan was so named after the relocation of the tribe that had been allotted territory along the central coast of Israel (</a:t>
            </a:r>
            <a:r>
              <a:rPr lang="en-US" b="0" dirty="0" err="1"/>
              <a:t>Judg</a:t>
            </a:r>
            <a:r>
              <a:rPr lang="en-US" b="0" dirty="0"/>
              <a:t> 17–18).</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ws011315126</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16672090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Fifteen archaeological levels have been uncovered at Beersheba.</a:t>
            </a:r>
            <a:r>
              <a:rPr lang="en-US" baseline="0" dirty="0"/>
              <a:t> The earliest is composed of remains belonging to</a:t>
            </a:r>
            <a:r>
              <a:rPr lang="en-US" dirty="0"/>
              <a:t> the Chalcolithic. This is</a:t>
            </a:r>
            <a:r>
              <a:rPr lang="en-US" baseline="0" dirty="0"/>
              <a:t> followed by an occupational gap that extends to </a:t>
            </a:r>
            <a:r>
              <a:rPr lang="en-US" dirty="0"/>
              <a:t>the Iron Age, circa 1100 BC. Occupation</a:t>
            </a:r>
            <a:r>
              <a:rPr lang="en-US" baseline="0" dirty="0"/>
              <a:t> at the site </a:t>
            </a:r>
            <a:r>
              <a:rPr lang="en-US" dirty="0"/>
              <a:t>ended in the Early Arabic period, in the 7th–8th centuries AD. </a:t>
            </a:r>
          </a:p>
          <a:p>
            <a:pPr marL="0" indent="0" eaLnBrk="1" hangingPunct="1">
              <a:buFontTx/>
              <a:buNone/>
            </a:pPr>
            <a:endParaRPr lang="en-US" dirty="0"/>
          </a:p>
          <a:p>
            <a:pPr marL="0" indent="0" eaLnBrk="1" hangingPunct="1">
              <a:buFontTx/>
              <a:buNone/>
            </a:pPr>
            <a:r>
              <a:rPr lang="en-US" dirty="0"/>
              <a:t>There are nine Iron Age strata, the earliest of which dates to about 1100 BC. Beersheba was a walled city from the 10th century. Stratum VII (circa 1000 BC) shows that the buildings (typically four-room variations) were built in a circle around the perimeter of the mound, with the rear walls connected together and facing outward, forming a basic security system. The houses opened inward, where flocks and herds might be penned in at night. Stratum VI indicates a decline during the 10th century. Stratum V reveals a leveling operation of the tell, and the construction of a solid 13-foot-thick (4-m), offset-inset city wall. Stone foundations were found preserved in some places up to five feet (1.5 m) high. A mud brick superstructure was built on top. The wall was protected by a 20-degree glacis. The fosse was dug 10–13 feet (3–4 m) deep at the bottom of the glacis system. There is a debate on the date of this stratum. Stratum IV was short-lived,</a:t>
            </a:r>
            <a:r>
              <a:rPr lang="en-US" baseline="0" dirty="0"/>
              <a:t> likely dating </a:t>
            </a:r>
            <a:r>
              <a:rPr lang="en-US" dirty="0"/>
              <a:t>to the middle of Asa’s reign (circa 885 BC). The last major city consisted of two phases, Stratum III–II.</a:t>
            </a:r>
          </a:p>
          <a:p>
            <a:pPr marL="0" indent="0" eaLnBrk="1" hangingPunct="1">
              <a:buFontTx/>
              <a:buNone/>
            </a:pPr>
            <a:endParaRPr lang="en-US" dirty="0"/>
          </a:p>
          <a:p>
            <a:pPr marL="228600" indent="-228600" eaLnBrk="1" hangingPunct="1"/>
            <a:r>
              <a:rPr lang="en-US" dirty="0"/>
              <a:t>tb110702430</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19050114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t>The ancient name of Beersheba</a:t>
            </a:r>
            <a:r>
              <a:rPr lang="en-US" sz="1200" baseline="0" dirty="0"/>
              <a:t> is</a:t>
            </a:r>
            <a:r>
              <a:rPr lang="en-US" sz="1200" dirty="0"/>
              <a:t> preserved in Arabic as </a:t>
            </a:r>
            <a:r>
              <a:rPr lang="en-US" sz="1200" dirty="0" err="1"/>
              <a:t>Bir</a:t>
            </a:r>
            <a:r>
              <a:rPr lang="en-US" sz="1200" dirty="0"/>
              <a:t> </a:t>
            </a:r>
            <a:r>
              <a:rPr lang="en-US" sz="1200" dirty="0" err="1"/>
              <a:t>es-Seba</a:t>
            </a:r>
            <a:r>
              <a:rPr lang="en-US" sz="1200" dirty="0"/>
              <a:t>, a site in the center of modern, industrial Beersheba. In Roman times, it was known as </a:t>
            </a:r>
            <a:r>
              <a:rPr lang="en-US" sz="1200" dirty="0" err="1"/>
              <a:t>Berosaba</a:t>
            </a:r>
            <a:r>
              <a:rPr lang="en-US" sz="1200" dirty="0"/>
              <a:t>. </a:t>
            </a:r>
            <a:r>
              <a:rPr lang="en-US" sz="1200" dirty="0" err="1">
                <a:ea typeface="ＭＳ Ｐゴシック" pitchFamily="34" charset="-128"/>
              </a:rPr>
              <a:t>Bir</a:t>
            </a:r>
            <a:r>
              <a:rPr lang="en-US" sz="1200" dirty="0">
                <a:ea typeface="ＭＳ Ｐゴシック" pitchFamily="34" charset="-128"/>
              </a:rPr>
              <a:t> </a:t>
            </a:r>
            <a:r>
              <a:rPr lang="en-US" sz="1200" dirty="0" err="1">
                <a:ea typeface="ＭＳ Ｐゴシック" pitchFamily="34" charset="-128"/>
              </a:rPr>
              <a:t>es-Seba</a:t>
            </a:r>
            <a:r>
              <a:rPr lang="en-US" sz="1200" dirty="0">
                <a:ea typeface="ＭＳ Ｐゴシック" pitchFamily="34" charset="-128"/>
              </a:rPr>
              <a:t> was built up during the Roman/Byzantine period. Iron Age remains were found directly beneath the Roman/Byzantine layers. Most remains were from the Iron IIC, with some from the 10th–9th centuries (Iron IIA). </a:t>
            </a:r>
            <a:r>
              <a:rPr lang="en-US" sz="1200" dirty="0" err="1">
                <a:ea typeface="ＭＳ Ｐゴシック" pitchFamily="34" charset="-128"/>
              </a:rPr>
              <a:t>Bir</a:t>
            </a:r>
            <a:r>
              <a:rPr lang="en-US" sz="1200" dirty="0">
                <a:ea typeface="ＭＳ Ｐゴシック" pitchFamily="34" charset="-128"/>
              </a:rPr>
              <a:t> </a:t>
            </a:r>
            <a:r>
              <a:rPr lang="en-US" sz="1200" dirty="0" err="1">
                <a:ea typeface="ＭＳ Ｐゴシック" pitchFamily="34" charset="-128"/>
              </a:rPr>
              <a:t>es-Seba</a:t>
            </a:r>
            <a:r>
              <a:rPr lang="en-US" sz="1200" dirty="0">
                <a:ea typeface="ＭＳ Ｐゴシック" pitchFamily="34" charset="-128"/>
              </a:rPr>
              <a:t> may prove to be the patriarchal site, but modern occupation has so far prevented extensive excavation.</a:t>
            </a:r>
          </a:p>
          <a:p>
            <a:pPr marL="0" indent="0" eaLnBrk="1" hangingPunct="1">
              <a:buFontTx/>
              <a:buNone/>
            </a:pPr>
            <a:endParaRPr lang="en-US" sz="1200" dirty="0">
              <a:ea typeface="ＭＳ Ｐゴシック" pitchFamily="34" charset="-128"/>
            </a:endParaRPr>
          </a:p>
          <a:p>
            <a:pPr marL="0" indent="0" eaLnBrk="1" hangingPunct="1">
              <a:buFontTx/>
              <a:buNone/>
            </a:pPr>
            <a:r>
              <a:rPr lang="en-US" dirty="0"/>
              <a:t>Modern Beersheba is located 35 miles (56 km) west of the Dead Sea and 50 miles (80 km) south of Jerusalem. The city was founded by the Turks in the early 1900s for the purpose of controlling the Bedouin in the area and to control the roads. It also served as the regional headquarters of the Turkish Army. In 1948, Beersheba was the scene of fierce fighting. Egypt captured the city, but the Israelis retook it in Operation Ten Plagues. Beersheba is the sixth largest city in Israel, with a population of 180,000, many of them immigrants. Beersheba is also home to the Ben </a:t>
            </a:r>
            <a:r>
              <a:rPr lang="en-US" dirty="0" err="1"/>
              <a:t>Gurion</a:t>
            </a:r>
            <a:r>
              <a:rPr lang="en-US" dirty="0"/>
              <a:t> University.</a:t>
            </a:r>
          </a:p>
          <a:p>
            <a:pPr marL="228600" indent="-228600" eaLnBrk="1" hangingPunct="1"/>
            <a:endParaRPr lang="en-US" dirty="0"/>
          </a:p>
          <a:p>
            <a:pPr marL="228600" indent="-228600" eaLnBrk="1" hangingPunct="1"/>
            <a:r>
              <a:rPr lang="en-US" dirty="0"/>
              <a:t>tb010703520</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138867879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American Colony photograph was taken between 1920 and 1933.</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mat02906</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142113711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circuit of the census takers had begun at Jerusalem, and Jerusalem</a:t>
            </a:r>
            <a:r>
              <a:rPr lang="en-US" baseline="0" dirty="0"/>
              <a:t> was also the place to which they returned when their task was done. This aerial photo shows the location of the City of David on the spur south of the later Temple Mount. The next slide includes labels.</a:t>
            </a:r>
          </a:p>
          <a:p>
            <a:endParaRPr lang="en-US" dirty="0"/>
          </a:p>
          <a:p>
            <a:r>
              <a:rPr lang="en-US" dirty="0"/>
              <a:t>ws120915389</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146871153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circuit of the census takers had begun at Jerusalem, and Jerusalem</a:t>
            </a:r>
            <a:r>
              <a:rPr lang="en-US" baseline="0" dirty="0"/>
              <a:t> was also the place to which they returned when their task was done. This aerial photo shows the location of the City of David on the spur south of the later Temple Mount. </a:t>
            </a:r>
          </a:p>
          <a:p>
            <a:endParaRPr lang="en-US" dirty="0"/>
          </a:p>
          <a:p>
            <a:r>
              <a:rPr lang="en-US" dirty="0"/>
              <a:t>ws120915389</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146871153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inscription mentions</a:t>
            </a:r>
            <a:r>
              <a:rPr lang="en-US" baseline="0" dirty="0"/>
              <a:t> the city of Jerusalem (Heb. </a:t>
            </a:r>
            <a:r>
              <a:rPr lang="he-IL" baseline="0" dirty="0" err="1"/>
              <a:t>ירשלם</a:t>
            </a:r>
            <a:r>
              <a:rPr lang="en-US" baseline="0" dirty="0"/>
              <a:t>). It dates to the late Iron Age II. It</a:t>
            </a:r>
            <a:r>
              <a:rPr lang="en-US" dirty="0"/>
              <a:t> was photographed at the Israel Museum. The next slide includes labels highlighting</a:t>
            </a:r>
            <a:r>
              <a:rPr lang="en-US" baseline="0" dirty="0"/>
              <a:t> the name.</a:t>
            </a:r>
            <a:endParaRPr lang="en-US" dirty="0"/>
          </a:p>
          <a:p>
            <a:endParaRPr lang="en-US" dirty="0"/>
          </a:p>
          <a:p>
            <a:r>
              <a:rPr lang="en-US" dirty="0"/>
              <a:t>tb032014422</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29198169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inscription mentions</a:t>
            </a:r>
            <a:r>
              <a:rPr lang="en-US" baseline="0" dirty="0"/>
              <a:t> the city of Jerusalem (Heb. </a:t>
            </a:r>
            <a:r>
              <a:rPr lang="he-IL" baseline="0" dirty="0" err="1"/>
              <a:t>ירשלם</a:t>
            </a:r>
            <a:r>
              <a:rPr lang="en-US" baseline="0" dirty="0"/>
              <a:t>). It dates to the late Iron Age II. It</a:t>
            </a:r>
            <a:r>
              <a:rPr lang="en-US" dirty="0"/>
              <a:t> was photographed at the Israel Museum.</a:t>
            </a:r>
          </a:p>
          <a:p>
            <a:endParaRPr lang="en-US" dirty="0"/>
          </a:p>
          <a:p>
            <a:r>
              <a:rPr lang="en-US" dirty="0"/>
              <a:t>tb032014422</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29198169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notation that the census project took nine months and twenty days indicates that rather</a:t>
            </a:r>
            <a:r>
              <a:rPr lang="en-US" baseline="0" dirty="0"/>
              <a:t> precise official records were already being kept, perhaps in the form of a daily log. The clay tablet shown in this photo is an ancient calendar; something like this would have been necessary in order to keep accurate records for the court. </a:t>
            </a:r>
            <a:r>
              <a:rPr lang="en-US" dirty="0"/>
              <a:t>This tablet was photographed at the British Museum.</a:t>
            </a:r>
          </a:p>
          <a:p>
            <a:endParaRPr lang="en-US" dirty="0"/>
          </a:p>
          <a:p>
            <a:r>
              <a:rPr lang="en-US" dirty="0"/>
              <a:t>tb112004183</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162866861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census takers would have had to keep written records as they travelled.</a:t>
            </a:r>
            <a:r>
              <a:rPr lang="en-US" baseline="0" dirty="0"/>
              <a:t> Numbers were probably kept according to family, tribe, and perhaps city, and the results had to be compiled to produce the final result. The tabulation would almost certainly have been made with ink on papyrus or leather, since clay tablets like the one shown here were used almost exclusively for cuneiform languages (which Hebrew was not). </a:t>
            </a:r>
            <a:r>
              <a:rPr lang="en-US" dirty="0"/>
              <a:t>This tablet</a:t>
            </a:r>
            <a:r>
              <a:rPr lang="en-US" baseline="0" dirty="0"/>
              <a:t> </a:t>
            </a:r>
            <a:r>
              <a:rPr lang="en-US" dirty="0"/>
              <a:t>was photographed at the Oriental Institute Museum at the University of Chicago.</a:t>
            </a:r>
          </a:p>
          <a:p>
            <a:endParaRPr lang="en-US" dirty="0"/>
          </a:p>
          <a:p>
            <a:r>
              <a:rPr lang="en-US" dirty="0"/>
              <a:t>adr1403076440</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128246625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the late Iron Age,</a:t>
            </a:r>
            <a:r>
              <a:rPr lang="en-US" baseline="0" dirty="0"/>
              <a:t> it appears that hieratic (Egyptian) numbers were used for counting in the Kingdom of Judah, as can be seen in a number of the Arad Ostraca. The ostracon shown here consists entirely of hieratic numbers and signs. Christopher </a:t>
            </a:r>
            <a:r>
              <a:rPr lang="en-US" baseline="0" dirty="0" err="1"/>
              <a:t>Rollston</a:t>
            </a:r>
            <a:r>
              <a:rPr lang="en-US" baseline="0" dirty="0"/>
              <a:t> has observed that, “Based on the epigraphic evidence, it is demonstrable that Israelite scribes during the course of the ninth through sixth centuries, at disparate sites in Israel and Judah, were capable of using a complicated, (originally) foreign numeric system. Because of the complexity of the hieratic system, developing proficiency in its writing would not have been facile. For this reason I believe it is convincing to argue that learning hieratic numerals reflects formal, standardized scribal training” (</a:t>
            </a:r>
            <a:r>
              <a:rPr lang="en-US" baseline="0" dirty="0" err="1"/>
              <a:t>Rollston</a:t>
            </a:r>
            <a:r>
              <a:rPr lang="en-US" baseline="0" dirty="0"/>
              <a:t> 2006: 66–67). Something like the ostracon shown here could have been used for the compilation of census numbers along the way. </a:t>
            </a:r>
          </a:p>
          <a:p>
            <a:endParaRPr lang="en-US" baseline="0" dirty="0"/>
          </a:p>
          <a:p>
            <a:r>
              <a:rPr lang="en-US" baseline="0" dirty="0"/>
              <a:t>Some idea of the complexity of these systems can be seen in the way numbers are calculated on this ostracon. The two columns on this ostracon consist of numbers and signs for various commodities. Many of the lines begin with a sign that signifies the </a:t>
            </a:r>
            <a:r>
              <a:rPr lang="en-US" i="1" baseline="0" dirty="0" err="1"/>
              <a:t>hekat</a:t>
            </a:r>
            <a:r>
              <a:rPr lang="en-US" baseline="0" dirty="0"/>
              <a:t> grain measure, equal to about 10.5 lbs (4.8 kg). When the numeral follows this sign, Aharoni argues, it always represents units of 10; furthermore, a fraction following this sign represents units of 100, thus 1/2 is actually 50 (Aharoni 1981: 63). </a:t>
            </a:r>
            <a:r>
              <a:rPr lang="en-US" dirty="0"/>
              <a:t>This ostracon was photographed at the </a:t>
            </a:r>
            <a:r>
              <a:rPr lang="en-US" baseline="0" dirty="0"/>
              <a:t>Israel Museum. The next slide includes labels identifying the numerals.</a:t>
            </a:r>
          </a:p>
          <a:p>
            <a:endParaRPr lang="en-US" baseline="0" dirty="0"/>
          </a:p>
          <a:p>
            <a:r>
              <a:rPr lang="en-US" b="1" baseline="0" dirty="0"/>
              <a:t>References:</a:t>
            </a:r>
          </a:p>
          <a:p>
            <a:r>
              <a:rPr lang="en-US" baseline="0" dirty="0"/>
              <a:t>Aharoni, </a:t>
            </a:r>
            <a:r>
              <a:rPr lang="en-US" baseline="0" dirty="0" err="1"/>
              <a:t>Yohanan</a:t>
            </a:r>
            <a:r>
              <a:rPr lang="en-US" baseline="0" dirty="0"/>
              <a:t>.</a:t>
            </a:r>
          </a:p>
          <a:p>
            <a:pPr marL="685800" indent="-457200">
              <a:tabLst>
                <a:tab pos="685800" algn="l"/>
              </a:tabLst>
            </a:pPr>
            <a:r>
              <a:rPr lang="en-US" baseline="0" dirty="0"/>
              <a:t>1981	</a:t>
            </a:r>
            <a:r>
              <a:rPr lang="en-US" i="1" baseline="0" dirty="0"/>
              <a:t>Arad Inscriptions</a:t>
            </a:r>
            <a:r>
              <a:rPr lang="en-US" baseline="0" dirty="0"/>
              <a:t>. Jerusalem: Israel Exploration Society.</a:t>
            </a:r>
          </a:p>
          <a:p>
            <a:r>
              <a:rPr lang="en-US" baseline="0" dirty="0" err="1"/>
              <a:t>Rollston</a:t>
            </a:r>
            <a:r>
              <a:rPr lang="en-US" baseline="0" dirty="0"/>
              <a:t>, Christopher A.</a:t>
            </a:r>
          </a:p>
          <a:p>
            <a:pPr marL="685800" indent="-457200">
              <a:tabLst>
                <a:tab pos="685800" algn="l"/>
              </a:tabLst>
            </a:pPr>
            <a:r>
              <a:rPr lang="en-US" baseline="0" dirty="0"/>
              <a:t>2006	Scribal Education in Ancient Israel: The Old Hebrew Epigraphic Evidence. </a:t>
            </a:r>
            <a:r>
              <a:rPr lang="en-US" i="1" baseline="0" dirty="0"/>
              <a:t>Bulletin of the American Schools of Oriental Research</a:t>
            </a:r>
            <a:r>
              <a:rPr lang="en-US" baseline="0" dirty="0"/>
              <a:t> 344: 47–74.</a:t>
            </a:r>
          </a:p>
          <a:p>
            <a:endParaRPr lang="en-US" baseline="0" dirty="0"/>
          </a:p>
          <a:p>
            <a:r>
              <a:rPr lang="pl-PL" dirty="0"/>
              <a:t>adr1306213020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467965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In</a:t>
            </a:r>
            <a:r>
              <a:rPr lang="en-US" b="0" baseline="0" dirty="0"/>
              <a:t> this view of Tel Dan, the snow-capped peak of Mount Hermon is just visible in the background.</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ws012317045</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166720908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the late Iron Age,</a:t>
            </a:r>
            <a:r>
              <a:rPr lang="en-US" baseline="0" dirty="0"/>
              <a:t> it appears that hieratic (Egyptian) numbers were used for counting in the Kingdom of Judah, as can be seen in a number of the Arad Ostraca. The ostracon shown here consists entirely of hieratic numbers and signs. Christopher </a:t>
            </a:r>
            <a:r>
              <a:rPr lang="en-US" baseline="0" dirty="0" err="1"/>
              <a:t>Rollston</a:t>
            </a:r>
            <a:r>
              <a:rPr lang="en-US" baseline="0" dirty="0"/>
              <a:t> has observed that, “Based on the epigraphic evidence, it is demonstrable that Israelite scribes during the course of the ninth through sixth centuries, at disparate sites in Israel and Judah, were capable of using a complicated, (originally) foreign numeric system. Because of the complexity of the hieratic system, developing proficiency in its writing would not have been facile. For this reason I believe it is convincing to argue that learning hieratic numerals reflects formal, standardized scribal training” (</a:t>
            </a:r>
            <a:r>
              <a:rPr lang="en-US" baseline="0" dirty="0" err="1"/>
              <a:t>Rollston</a:t>
            </a:r>
            <a:r>
              <a:rPr lang="en-US" baseline="0" dirty="0"/>
              <a:t> 2006: 66–67). Something like the ostracon shown here could have been used for the compilation of census numbers along the way. </a:t>
            </a:r>
          </a:p>
          <a:p>
            <a:endParaRPr lang="en-US" baseline="0" dirty="0"/>
          </a:p>
          <a:p>
            <a:r>
              <a:rPr lang="en-US" baseline="0" dirty="0"/>
              <a:t>Some idea of the complexity of these systems can be seen in the way numbers are calculated on this ostracon. The two columns on this ostracon consist of numbers and signs for various commodities. Many of the lines begin with a sign that signifies the </a:t>
            </a:r>
            <a:r>
              <a:rPr lang="en-US" i="1" baseline="0" dirty="0" err="1"/>
              <a:t>hekat</a:t>
            </a:r>
            <a:r>
              <a:rPr lang="en-US" baseline="0" dirty="0"/>
              <a:t> grain measure, equal to about 10.5 lbs (4.8 kg). When the numeral follows this sign, Aharoni argues, it always represents units of 10; furthermore, a fraction following this sign represents units of 100, thus 1/2 is actually 50 (Aharoni 1981: 63). </a:t>
            </a:r>
            <a:r>
              <a:rPr lang="en-US" dirty="0"/>
              <a:t>This ostracon was photographed at the </a:t>
            </a:r>
            <a:r>
              <a:rPr lang="en-US" baseline="0" dirty="0"/>
              <a:t>Israel Museum. An editable graphic is included behind this photo.</a:t>
            </a:r>
          </a:p>
          <a:p>
            <a:endParaRPr lang="en-US" baseline="0" dirty="0"/>
          </a:p>
          <a:p>
            <a:r>
              <a:rPr lang="en-US" b="1" baseline="0" dirty="0"/>
              <a:t>References:</a:t>
            </a:r>
          </a:p>
          <a:p>
            <a:r>
              <a:rPr lang="en-US" baseline="0" dirty="0"/>
              <a:t>Aharoni, </a:t>
            </a:r>
            <a:r>
              <a:rPr lang="en-US" baseline="0" dirty="0" err="1"/>
              <a:t>Yohanan</a:t>
            </a:r>
            <a:r>
              <a:rPr lang="en-US" baseline="0" dirty="0"/>
              <a:t>.</a:t>
            </a:r>
          </a:p>
          <a:p>
            <a:pPr marL="685800" indent="-457200">
              <a:tabLst>
                <a:tab pos="685800" algn="l"/>
              </a:tabLst>
            </a:pPr>
            <a:r>
              <a:rPr lang="en-US" baseline="0" dirty="0"/>
              <a:t>1981	</a:t>
            </a:r>
            <a:r>
              <a:rPr lang="en-US" i="1" baseline="0" dirty="0"/>
              <a:t>Arad Inscriptions</a:t>
            </a:r>
            <a:r>
              <a:rPr lang="en-US" baseline="0" dirty="0"/>
              <a:t>. Jerusalem: Israel Exploration Society.</a:t>
            </a:r>
          </a:p>
          <a:p>
            <a:r>
              <a:rPr lang="en-US" baseline="0" dirty="0" err="1"/>
              <a:t>Rollston</a:t>
            </a:r>
            <a:r>
              <a:rPr lang="en-US" baseline="0" dirty="0"/>
              <a:t>, Christopher A.</a:t>
            </a:r>
          </a:p>
          <a:p>
            <a:pPr marL="685800" indent="-457200">
              <a:tabLst>
                <a:tab pos="685800" algn="l"/>
              </a:tabLst>
            </a:pPr>
            <a:r>
              <a:rPr lang="en-US" baseline="0" dirty="0"/>
              <a:t>2006	Scribal Education in Ancient Israel: The Old Hebrew Epigraphic Evidence. </a:t>
            </a:r>
            <a:r>
              <a:rPr lang="en-US" i="1" baseline="0" dirty="0"/>
              <a:t>Bulletin of the American Schools of Oriental Research</a:t>
            </a:r>
            <a:r>
              <a:rPr lang="en-US" baseline="0" dirty="0"/>
              <a:t> 344: 47–74.</a:t>
            </a:r>
          </a:p>
          <a:p>
            <a:endParaRPr lang="en-US" baseline="0" dirty="0"/>
          </a:p>
          <a:p>
            <a:r>
              <a:rPr lang="pl-PL" dirty="0"/>
              <a:t>adr1306213020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46796527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Scholars are divided on the usage of the term </a:t>
            </a:r>
            <a:r>
              <a:rPr lang="en-US" i="1" dirty="0"/>
              <a:t>eleph</a:t>
            </a:r>
            <a:r>
              <a:rPr lang="en-US" dirty="0"/>
              <a:t> (Heb. </a:t>
            </a:r>
            <a:r>
              <a:rPr lang="he-IL" sz="1200" b="0" i="0" u="none" strike="noStrike" kern="1200" baseline="0" dirty="0">
                <a:solidFill>
                  <a:schemeClr val="tx1"/>
                </a:solidFill>
                <a:latin typeface="+mn-lt"/>
                <a:ea typeface="+mn-ea"/>
                <a:cs typeface="+mn-cs"/>
              </a:rPr>
              <a:t>אֶלֶף</a:t>
            </a:r>
            <a:r>
              <a:rPr lang="en-US" sz="1200" b="0" i="0" u="none" strike="noStrike" kern="1200" baseline="0" dirty="0">
                <a:solidFill>
                  <a:schemeClr val="tx1"/>
                </a:solidFill>
                <a:latin typeface="+mn-lt"/>
                <a:ea typeface="+mn-ea"/>
                <a:cs typeface="+mn-cs"/>
              </a:rPr>
              <a:t>)</a:t>
            </a:r>
            <a:r>
              <a:rPr lang="en-US" dirty="0"/>
              <a:t>, which can mean either</a:t>
            </a:r>
            <a:r>
              <a:rPr lang="en-US" baseline="0" dirty="0"/>
              <a:t> “thousand” or “military unit.” If the latter interpretation is taken here then it would men that Israel had 800 units whereas Judah had 500 units. A discussion of this issue may be found in </a:t>
            </a:r>
            <a:r>
              <a:rPr lang="en-US" baseline="0" dirty="0" err="1"/>
              <a:t>Fouts</a:t>
            </a:r>
            <a:r>
              <a:rPr lang="en-US" baseline="0" dirty="0"/>
              <a:t> (2003). </a:t>
            </a:r>
            <a:r>
              <a:rPr lang="en-US" sz="1200" kern="1200" dirty="0">
                <a:solidFill>
                  <a:schemeClr val="tx1"/>
                </a:solidFill>
                <a:effectLst/>
                <a:latin typeface="+mn-lt"/>
                <a:ea typeface="+mn-ea"/>
                <a:cs typeface="+mn-cs"/>
              </a:rPr>
              <a:t>This relief was photographed</a:t>
            </a:r>
            <a:r>
              <a:rPr lang="en-US" sz="1200" kern="1200" baseline="0" dirty="0">
                <a:solidFill>
                  <a:schemeClr val="tx1"/>
                </a:solidFill>
                <a:effectLst/>
                <a:latin typeface="+mn-lt"/>
                <a:ea typeface="+mn-ea"/>
                <a:cs typeface="+mn-cs"/>
              </a:rPr>
              <a:t> at the British Museum.</a:t>
            </a:r>
            <a:endParaRPr lang="en-US" dirty="0"/>
          </a:p>
          <a:p>
            <a:endParaRPr lang="en-US" baseline="0" dirty="0"/>
          </a:p>
          <a:p>
            <a:r>
              <a:rPr lang="en-US" b="1" baseline="0" dirty="0"/>
              <a:t>Reference:</a:t>
            </a:r>
          </a:p>
          <a:p>
            <a:r>
              <a:rPr lang="en-US" dirty="0" err="1">
                <a:effectLst/>
              </a:rPr>
              <a:t>Fouts</a:t>
            </a:r>
            <a:r>
              <a:rPr lang="en-US" dirty="0">
                <a:effectLst/>
              </a:rPr>
              <a:t>, D.</a:t>
            </a:r>
          </a:p>
          <a:p>
            <a:pPr marL="685800" indent="-457200">
              <a:tabLst>
                <a:tab pos="685800" algn="l"/>
              </a:tabLst>
            </a:pPr>
            <a:r>
              <a:rPr lang="en-US" dirty="0">
                <a:effectLst/>
              </a:rPr>
              <a:t>2003	The Incredible Numbers of the Hebrew Kings. Pp. 283–99 in </a:t>
            </a:r>
            <a:r>
              <a:rPr lang="en-US" i="1" dirty="0">
                <a:effectLst/>
              </a:rPr>
              <a:t>Giving the Sense: Understanding and Using Old Testament Historical Texts</a:t>
            </a:r>
            <a:r>
              <a:rPr lang="en-US" dirty="0">
                <a:effectLst/>
              </a:rPr>
              <a:t>, ed. D. H. Howard and M. A. </a:t>
            </a:r>
            <a:r>
              <a:rPr lang="en-US" dirty="0" err="1">
                <a:effectLst/>
              </a:rPr>
              <a:t>Grisanti</a:t>
            </a:r>
            <a:r>
              <a:rPr lang="en-US" dirty="0">
                <a:effectLst/>
              </a:rPr>
              <a:t>. Grand Rapids: </a:t>
            </a:r>
            <a:r>
              <a:rPr lang="en-US" dirty="0" err="1">
                <a:effectLst/>
              </a:rPr>
              <a:t>Kregel</a:t>
            </a:r>
            <a:r>
              <a:rPr lang="en-US" dirty="0">
                <a:effectLst/>
              </a:rPr>
              <a:t> Academic.</a:t>
            </a:r>
            <a:endParaRPr lang="en-US" b="1" baseline="0" dirty="0"/>
          </a:p>
          <a:p>
            <a:endParaRPr lang="en-US" baseline="0" dirty="0"/>
          </a:p>
          <a:p>
            <a:r>
              <a:rPr lang="en-US" dirty="0"/>
              <a:t>tb112004289</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28049913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at the Oriental Institute Museum at the University of Chicago.</a:t>
            </a:r>
          </a:p>
          <a:p>
            <a:endParaRPr lang="en-US" dirty="0"/>
          </a:p>
          <a:p>
            <a:r>
              <a:rPr lang="en-US" dirty="0"/>
              <a:t>adr1301099924</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193666287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David appears here to recognize that he has been disobedient to God, although the text does not explain the nature of</a:t>
            </a:r>
            <a:r>
              <a:rPr lang="en-US" sz="1200" baseline="0" dirty="0"/>
              <a:t> the offense</a:t>
            </a:r>
            <a:r>
              <a:rPr lang="en-US" sz="1200" dirty="0"/>
              <a:t>. His acknowledgement of sin is not contested by God, which affirms his conclusion that what he did was wrong. His immediate reaction was to confess his sin and ask for forgiveness. This attitude</a:t>
            </a:r>
            <a:r>
              <a:rPr lang="en-US" sz="1200" baseline="0" dirty="0"/>
              <a:t> </a:t>
            </a:r>
            <a:r>
              <a:rPr lang="en-US" sz="1200" dirty="0"/>
              <a:t>may be reflected in this image of a bowing Egyptian.</a:t>
            </a:r>
            <a:r>
              <a:rPr lang="en-US" sz="1200" baseline="0" dirty="0"/>
              <a:t> The frayed sticks held by the men in this relief are of unknown significance. </a:t>
            </a:r>
            <a:r>
              <a:rPr lang="en-US" sz="1200" dirty="0"/>
              <a:t>This image comes from The Metropolitan Museum of Art and is in the public domain. Source: https://www.metmuseum.org/art/collection/search/547735. </a:t>
            </a:r>
          </a:p>
          <a:p>
            <a:endParaRPr lang="en-US" sz="1200" dirty="0"/>
          </a:p>
          <a:p>
            <a:r>
              <a:rPr lang="en-US" sz="1200" dirty="0"/>
              <a:t>met547735</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54448330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tb100906812</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61070331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may depict Sargon</a:t>
            </a:r>
            <a:r>
              <a:rPr lang="en-US" baseline="0" dirty="0"/>
              <a:t> II facing his son, Sennacherib. It was photographed at the </a:t>
            </a:r>
            <a:r>
              <a:rPr lang="en-US" dirty="0"/>
              <a:t>British Museum. This image comes from Osama </a:t>
            </a:r>
            <a:r>
              <a:rPr lang="en-US" dirty="0" err="1"/>
              <a:t>Shukir</a:t>
            </a:r>
            <a:r>
              <a:rPr lang="en-US" dirty="0"/>
              <a:t> Muhammed Amin and is licensed under CC BY-SA 4.0, via Wikimedia Commons:</a:t>
            </a:r>
            <a:r>
              <a:rPr lang="en-US" baseline="0" dirty="0"/>
              <a:t> https://commons.wikimedia.org/wiki/File:Sargon_II_(left)_faces_a_high-ranking_official,_possibly_Sennacherib_his_son_and_crown_prince._710-705_BCE._From_Khorsabad,_Iraq._The_British_Museum,_London.jpg.</a:t>
            </a:r>
          </a:p>
          <a:p>
            <a:endParaRPr lang="en-US" baseline="0" dirty="0"/>
          </a:p>
          <a:p>
            <a:r>
              <a:rPr lang="en-US" baseline="0" dirty="0"/>
              <a:t>wiki012920141926132848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92666882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inscription</a:t>
            </a:r>
            <a:r>
              <a:rPr lang="en-US" baseline="0" dirty="0"/>
              <a:t> shown here is an ink-on-plaster inscription discovered at Tell Deir Alla, east of the Jordan. The introduction to the first line reads “Book of Balaam son of </a:t>
            </a:r>
            <a:r>
              <a:rPr lang="en-US" baseline="0" dirty="0" err="1"/>
              <a:t>Beor</a:t>
            </a:r>
            <a:r>
              <a:rPr lang="en-US" baseline="0" dirty="0"/>
              <a:t>, the man who was a seer of the gods” (Heb. </a:t>
            </a:r>
            <a:r>
              <a:rPr lang="he-IL" baseline="0" dirty="0"/>
              <a:t>ספר בלעם בר בער אשׁ </a:t>
            </a:r>
            <a:r>
              <a:rPr lang="he-IL" b="0" baseline="0" dirty="0"/>
              <a:t>חזה </a:t>
            </a:r>
            <a:r>
              <a:rPr lang="he-IL" b="0" baseline="0" dirty="0" err="1"/>
              <a:t>אלהן</a:t>
            </a:r>
            <a:r>
              <a:rPr lang="en-US" b="0" baseline="0" dirty="0"/>
              <a:t>) (see Lemaire 1985: 35; cf. </a:t>
            </a:r>
            <a:r>
              <a:rPr lang="en-US" b="0" baseline="0" dirty="0" err="1"/>
              <a:t>Ahituv</a:t>
            </a:r>
            <a:r>
              <a:rPr lang="en-US" b="0" baseline="0" dirty="0"/>
              <a:t> 2008: 435–40). The word for “seer” in this inscription is </a:t>
            </a:r>
            <a:r>
              <a:rPr lang="en-US" b="0" i="1" baseline="0" dirty="0" err="1"/>
              <a:t>ḥozeh</a:t>
            </a:r>
            <a:r>
              <a:rPr lang="en-US" b="0" baseline="0" dirty="0"/>
              <a:t> (Heb. </a:t>
            </a:r>
            <a:r>
              <a:rPr lang="he-IL" sz="1200" b="0" i="0" u="none" strike="noStrike" kern="1200" baseline="0" dirty="0">
                <a:solidFill>
                  <a:schemeClr val="tx1"/>
                </a:solidFill>
                <a:latin typeface="+mn-lt"/>
                <a:ea typeface="+mn-ea"/>
                <a:cs typeface="+mn-cs"/>
              </a:rPr>
              <a:t>חֹזֶה</a:t>
            </a:r>
            <a:r>
              <a:rPr lang="en-US" sz="1200" b="0" i="0" u="none" strike="noStrike" kern="1200" baseline="0" dirty="0">
                <a:solidFill>
                  <a:schemeClr val="tx1"/>
                </a:solidFill>
                <a:latin typeface="+mn-lt"/>
                <a:ea typeface="+mn-ea"/>
                <a:cs typeface="+mn-cs"/>
              </a:rPr>
              <a:t>), the same word used in this verse to describe Gad. </a:t>
            </a:r>
            <a:r>
              <a:rPr lang="en-US" b="0" baseline="0" dirty="0"/>
              <a:t>There are several fragments missing from the display at the Amman Museum </a:t>
            </a:r>
            <a:r>
              <a:rPr lang="en-US" baseline="0" dirty="0"/>
              <a:t>shown here, and there is some dispute about the arrangement of the existing fragments (see further discussion in Lemaire 1985 and </a:t>
            </a:r>
            <a:r>
              <a:rPr lang="en-US" baseline="0" dirty="0" err="1"/>
              <a:t>Ahituv</a:t>
            </a:r>
            <a:r>
              <a:rPr lang="en-US" baseline="0" dirty="0"/>
              <a:t> 2008). The next slide includes highlights for the first part of the inscription.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err="1">
                <a:solidFill>
                  <a:schemeClr val="tx1"/>
                </a:solidFill>
                <a:effectLst/>
                <a:latin typeface="+mn-lt"/>
                <a:ea typeface="+mn-ea"/>
                <a:cs typeface="+mn-cs"/>
              </a:rPr>
              <a:t>Ahituv</a:t>
            </a:r>
            <a:r>
              <a:rPr lang="en-US" sz="1200" kern="1200" baseline="0" dirty="0">
                <a:solidFill>
                  <a:schemeClr val="tx1"/>
                </a:solidFill>
                <a:effectLst/>
                <a:latin typeface="+mn-lt"/>
                <a:ea typeface="+mn-ea"/>
                <a:cs typeface="+mn-cs"/>
              </a:rPr>
              <a:t>, Shmuel.</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baseline="0" dirty="0">
                <a:solidFill>
                  <a:schemeClr val="tx1"/>
                </a:solidFill>
                <a:effectLst/>
                <a:latin typeface="+mn-lt"/>
                <a:ea typeface="+mn-ea"/>
                <a:cs typeface="+mn-cs"/>
              </a:rPr>
              <a:t>2008	</a:t>
            </a:r>
            <a:r>
              <a:rPr lang="en-US" sz="1200" i="1" kern="1200" baseline="0" dirty="0">
                <a:solidFill>
                  <a:schemeClr val="tx1"/>
                </a:solidFill>
                <a:effectLst/>
                <a:latin typeface="+mn-lt"/>
                <a:ea typeface="+mn-ea"/>
                <a:cs typeface="+mn-cs"/>
              </a:rPr>
              <a:t>Echoes from the Past.</a:t>
            </a:r>
            <a:r>
              <a:rPr lang="en-US" sz="1200" kern="1200" baseline="0" dirty="0">
                <a:solidFill>
                  <a:schemeClr val="tx1"/>
                </a:solidFill>
                <a:effectLst/>
                <a:latin typeface="+mn-lt"/>
                <a:ea typeface="+mn-ea"/>
                <a:cs typeface="+mn-cs"/>
              </a:rPr>
              <a:t> Jerusalem: Carta.</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Lemaire, André.</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b="0" i="0" u="none" strike="noStrike" kern="1200" baseline="0" dirty="0">
                <a:solidFill>
                  <a:schemeClr val="tx1"/>
                </a:solidFill>
                <a:latin typeface="+mn-lt"/>
                <a:ea typeface="+mn-ea"/>
                <a:cs typeface="+mn-cs"/>
              </a:rPr>
              <a:t>1985	Fragments from the Book of Balaam Found at Deir </a:t>
            </a:r>
            <a:r>
              <a:rPr lang="en-US" sz="1200" b="0" i="0" u="none" strike="noStrike" kern="1200" baseline="0" dirty="0" err="1">
                <a:solidFill>
                  <a:schemeClr val="tx1"/>
                </a:solidFill>
                <a:latin typeface="+mn-lt"/>
                <a:ea typeface="+mn-ea"/>
                <a:cs typeface="+mn-cs"/>
              </a:rPr>
              <a:t>Alla</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Biblical Archaeology Review</a:t>
            </a:r>
            <a:r>
              <a:rPr lang="en-US" sz="1200" b="0" i="0" u="none" strike="noStrike" kern="1200" dirty="0">
                <a:solidFill>
                  <a:schemeClr val="tx1"/>
                </a:solidFill>
                <a:latin typeface="+mn-lt"/>
                <a:ea typeface="+mn-ea"/>
                <a:cs typeface="+mn-cs"/>
              </a:rPr>
              <a:t> 11/</a:t>
            </a:r>
            <a:r>
              <a:rPr lang="en-US" sz="1200" b="0" i="0" u="none" strike="noStrike" kern="1200" baseline="0" dirty="0">
                <a:solidFill>
                  <a:schemeClr val="tx1"/>
                </a:solidFill>
                <a:latin typeface="+mn-lt"/>
                <a:ea typeface="+mn-ea"/>
                <a:cs typeface="+mn-cs"/>
              </a:rPr>
              <a:t>5: 26–39.</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tb031115456rc</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164940772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The inscription</a:t>
            </a:r>
            <a:r>
              <a:rPr lang="en-US" baseline="0" dirty="0"/>
              <a:t> shown here is an ink-on-plaster inscription discovered at Tell </a:t>
            </a:r>
            <a:r>
              <a:rPr lang="en-US" baseline="0" dirty="0" err="1"/>
              <a:t>Deir</a:t>
            </a:r>
            <a:r>
              <a:rPr lang="en-US" baseline="0" dirty="0"/>
              <a:t> </a:t>
            </a:r>
            <a:r>
              <a:rPr lang="en-US" baseline="0" dirty="0" err="1"/>
              <a:t>Alla</a:t>
            </a:r>
            <a:r>
              <a:rPr lang="en-US" baseline="0" dirty="0"/>
              <a:t>, east of the Jordan. The introduction to the first line reads “Book of Balaam son of </a:t>
            </a:r>
            <a:r>
              <a:rPr lang="en-US" baseline="0" dirty="0" err="1"/>
              <a:t>Beor</a:t>
            </a:r>
            <a:r>
              <a:rPr lang="en-US" baseline="0" dirty="0"/>
              <a:t>, the man who was a seer of the gods” (Heb. </a:t>
            </a:r>
            <a:r>
              <a:rPr lang="he-IL" baseline="0" dirty="0"/>
              <a:t>ספר בלעם בר בער אשׁ חזה </a:t>
            </a:r>
            <a:r>
              <a:rPr lang="he-IL" b="0" baseline="0" dirty="0" err="1"/>
              <a:t>אלהן</a:t>
            </a:r>
            <a:r>
              <a:rPr lang="en-US" baseline="0" dirty="0"/>
              <a:t>) (see Lemaire 1985: 35; cf. </a:t>
            </a:r>
            <a:r>
              <a:rPr lang="en-US" baseline="0" dirty="0" err="1"/>
              <a:t>Ahituv</a:t>
            </a:r>
            <a:r>
              <a:rPr lang="en-US" baseline="0" dirty="0"/>
              <a:t> 2008: 435–40). The word for “seer” in this inscription is </a:t>
            </a:r>
            <a:r>
              <a:rPr lang="en-US" i="1" baseline="0" dirty="0" err="1"/>
              <a:t>ḥozeh</a:t>
            </a:r>
            <a:r>
              <a:rPr lang="en-US" baseline="0" dirty="0"/>
              <a:t> (Heb. </a:t>
            </a:r>
            <a:r>
              <a:rPr lang="he-IL" sz="1200" b="0" i="0" u="none" strike="noStrike" kern="1200" baseline="0" dirty="0">
                <a:solidFill>
                  <a:schemeClr val="tx1"/>
                </a:solidFill>
                <a:latin typeface="+mn-lt"/>
                <a:ea typeface="+mn-ea"/>
                <a:cs typeface="+mn-cs"/>
              </a:rPr>
              <a:t>חֹזֶה</a:t>
            </a:r>
            <a:r>
              <a:rPr lang="en-US" sz="1200" b="0" i="0" u="none" strike="noStrike" kern="1200" baseline="0" dirty="0">
                <a:solidFill>
                  <a:schemeClr val="tx1"/>
                </a:solidFill>
                <a:latin typeface="+mn-lt"/>
                <a:ea typeface="+mn-ea"/>
                <a:cs typeface="+mn-cs"/>
              </a:rPr>
              <a:t>), the same word used in this verse to describe Gad. </a:t>
            </a:r>
            <a:r>
              <a:rPr lang="en-US" baseline="0" dirty="0"/>
              <a:t>There are several fragments missing from the display at the Amman Museum shown here, and there is some dispute about the arrangement of the existing fragments (see further discussion in Lemaire 1985 and </a:t>
            </a:r>
            <a:r>
              <a:rPr lang="en-US" baseline="0" dirty="0" err="1"/>
              <a:t>Ahituv</a:t>
            </a:r>
            <a:r>
              <a:rPr lang="en-US" baseline="0" dirty="0"/>
              <a:t> 2008). </a:t>
            </a:r>
            <a:r>
              <a:rPr lang="en-US" dirty="0"/>
              <a:t>The word “seer” (Arm. </a:t>
            </a:r>
            <a:r>
              <a:rPr lang="he-IL" dirty="0"/>
              <a:t>חֹזֶה</a:t>
            </a:r>
            <a:r>
              <a:rPr lang="en-US" dirty="0"/>
              <a:t>) is underlined.</a:t>
            </a:r>
          </a:p>
          <a:p>
            <a:pPr>
              <a:defRPr/>
            </a:pPr>
            <a:endParaRPr lang="en-US" dirty="0"/>
          </a:p>
          <a:p>
            <a:pPr>
              <a:defRPr/>
            </a:pPr>
            <a:r>
              <a:rPr lang="en-US" b="1" dirty="0"/>
              <a:t>References:</a:t>
            </a:r>
          </a:p>
          <a:p>
            <a:pPr>
              <a:defRPr/>
            </a:pPr>
            <a:r>
              <a:rPr lang="en-US" dirty="0" err="1"/>
              <a:t>Ahituv</a:t>
            </a:r>
            <a:r>
              <a:rPr lang="en-US" dirty="0"/>
              <a:t>, Shmuel.</a:t>
            </a:r>
          </a:p>
          <a:p>
            <a:pPr marL="685800" indent="-457200">
              <a:tabLst>
                <a:tab pos="685800" algn="l"/>
              </a:tabLst>
              <a:defRPr/>
            </a:pPr>
            <a:r>
              <a:rPr lang="en-US" dirty="0"/>
              <a:t>2008	</a:t>
            </a:r>
            <a:r>
              <a:rPr lang="en-US" i="1" dirty="0"/>
              <a:t>Echoes from the Past.</a:t>
            </a:r>
            <a:r>
              <a:rPr lang="en-US" dirty="0"/>
              <a:t> Jerusalem: Carta.</a:t>
            </a:r>
          </a:p>
          <a:p>
            <a:pPr>
              <a:defRPr/>
            </a:pPr>
            <a:r>
              <a:rPr lang="en-US" dirty="0" err="1"/>
              <a:t>Lemaire</a:t>
            </a:r>
            <a:r>
              <a:rPr lang="en-US" dirty="0"/>
              <a:t>, André.</a:t>
            </a:r>
          </a:p>
          <a:p>
            <a:pPr marL="685800" indent="-457200">
              <a:tabLst>
                <a:tab pos="685800" algn="l"/>
              </a:tabLst>
              <a:defRPr/>
            </a:pPr>
            <a:r>
              <a:rPr lang="en-US" dirty="0"/>
              <a:t>1985	Fragments from the Book of Balaam Found at Deir </a:t>
            </a:r>
            <a:r>
              <a:rPr lang="en-US" dirty="0" err="1"/>
              <a:t>Alla</a:t>
            </a:r>
            <a:r>
              <a:rPr lang="en-US" dirty="0"/>
              <a:t>. </a:t>
            </a:r>
            <a:r>
              <a:rPr lang="en-US" i="1" dirty="0"/>
              <a:t>Biblical Archaeology Review</a:t>
            </a:r>
            <a:r>
              <a:rPr lang="en-US" dirty="0"/>
              <a:t> 11/5: 26–39.</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tb031115456rc</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164940772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inscription comes</a:t>
            </a:r>
            <a:r>
              <a:rPr lang="en-US" baseline="0" dirty="0"/>
              <a:t> from a tomb at Khirbet el-Qom. It preserves the divine name Yahweh, and the image of a hand reaching down is reminiscent of God communicating with His servant David</a:t>
            </a:r>
            <a:r>
              <a:rPr lang="en-US" dirty="0"/>
              <a:t>. This</a:t>
            </a:r>
            <a:r>
              <a:rPr lang="en-US" baseline="0" dirty="0"/>
              <a:t> inscription</a:t>
            </a:r>
            <a:r>
              <a:rPr lang="en-US" dirty="0"/>
              <a:t> </a:t>
            </a:r>
            <a:r>
              <a:rPr lang="en-US" i="0" dirty="0"/>
              <a:t>was photographed at the Israel Museum. The next slide includes a label identifying the divine name.</a:t>
            </a:r>
            <a:endParaRPr lang="en-US" dirty="0"/>
          </a:p>
          <a:p>
            <a:endParaRPr lang="en-US" dirty="0"/>
          </a:p>
          <a:p>
            <a:r>
              <a:rPr lang="en-US" dirty="0"/>
              <a:t>tb032014433</a:t>
            </a:r>
          </a:p>
        </p:txBody>
      </p:sp>
      <p:sp>
        <p:nvSpPr>
          <p:cNvPr id="4" name="Slide Number Placeholder 3"/>
          <p:cNvSpPr>
            <a:spLocks noGrp="1"/>
          </p:cNvSpPr>
          <p:nvPr>
            <p:ph type="sldNum" sz="quarter" idx="5"/>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299244784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inscription comes</a:t>
            </a:r>
            <a:r>
              <a:rPr lang="en-US" baseline="0" dirty="0"/>
              <a:t> from a tomb at Khirbet el-Qom. It preserves the divine name Yahweh, and the image of a hand reaching down is reminiscent of God communicating with His servant David</a:t>
            </a:r>
            <a:r>
              <a:rPr lang="en-US" dirty="0"/>
              <a:t>. This</a:t>
            </a:r>
            <a:r>
              <a:rPr lang="en-US" baseline="0" dirty="0"/>
              <a:t> inscription</a:t>
            </a:r>
            <a:r>
              <a:rPr lang="en-US" dirty="0"/>
              <a:t> </a:t>
            </a:r>
            <a:r>
              <a:rPr lang="en-US" i="0" dirty="0"/>
              <a:t>was photographed at the Israel Museum. </a:t>
            </a:r>
            <a:r>
              <a:rPr lang="en-US" baseline="0" dirty="0"/>
              <a:t>An editable version is included behind this graphic for those who may wish to change it.</a:t>
            </a:r>
            <a:endParaRPr lang="en-US" dirty="0"/>
          </a:p>
          <a:p>
            <a:endParaRPr lang="en-US" dirty="0"/>
          </a:p>
          <a:p>
            <a:r>
              <a:rPr lang="en-US" dirty="0"/>
              <a:t>tb032014433</a:t>
            </a:r>
          </a:p>
        </p:txBody>
      </p:sp>
      <p:sp>
        <p:nvSpPr>
          <p:cNvPr id="4" name="Slide Number Placeholder 3"/>
          <p:cNvSpPr>
            <a:spLocks noGrp="1"/>
          </p:cNvSpPr>
          <p:nvPr>
            <p:ph type="sldNum" sz="quarter" idx="5"/>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2992447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Beersheba is located in the Negev region</a:t>
            </a:r>
            <a:r>
              <a:rPr lang="en-US" sz="1200" baseline="0" dirty="0"/>
              <a:t> near the southern edge of tillable land in Israel. Most of the area further to the south receives insufficient rainfall and cannot support cropland, except in the places where isolated springs exist.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eaLnBrk="1" hangingPunct="1">
              <a:lnSpc>
                <a:spcPct val="100000"/>
              </a:lnSpc>
            </a:pPr>
            <a:r>
              <a:rPr lang="en-US" dirty="0"/>
              <a:t>ws032217675</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401731119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Hebrew text has “seven” years, although the LXX and the parallel account in 1 Chronicles 21:12 have “three” years. Several</a:t>
            </a:r>
            <a:r>
              <a:rPr lang="en-US" baseline="0" dirty="0"/>
              <a:t> scholars have suggested that the number seven may include the three years of famine already just experienced on account of the sin of Saul (2 Sam 21:1), and that the intervening year would bring the total to seven. </a:t>
            </a:r>
            <a:r>
              <a:rPr lang="en-US" dirty="0"/>
              <a:t>Famine, war, and pestilence are three of God’s four severe judgments (Ezekiel 14:21; the fourth is wild beasts).</a:t>
            </a:r>
          </a:p>
          <a:p>
            <a:endParaRPr lang="en-US" dirty="0"/>
          </a:p>
          <a:p>
            <a:r>
              <a:rPr lang="en-US" dirty="0"/>
              <a:t>tb010403566</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167987062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number of famines are documented from antiquity, particularly from Egypt. This stele records a seven-year</a:t>
            </a:r>
            <a:r>
              <a:rPr lang="en-US" baseline="0" dirty="0"/>
              <a:t> famine that occurred during the reign of Pharaoh Djoser of the Old Kingdom (circa 2600 BC). However, it was written only in the Ptolemaic period. The inscription was discovered by Sir Flinders Petrie. </a:t>
            </a:r>
            <a:r>
              <a:rPr lang="en-US" sz="1200" kern="1200" dirty="0">
                <a:solidFill>
                  <a:schemeClr val="tx1"/>
                </a:solidFill>
                <a:effectLst/>
                <a:latin typeface="+mn-lt"/>
                <a:ea typeface="+mn-ea"/>
                <a:cs typeface="+mn-cs"/>
              </a:rPr>
              <a:t>This image was taken by </a:t>
            </a:r>
            <a:r>
              <a:rPr lang="en-US" sz="1200" kern="1200" dirty="0" err="1">
                <a:solidFill>
                  <a:schemeClr val="tx1"/>
                </a:solidFill>
                <a:effectLst/>
                <a:latin typeface="+mn-lt"/>
                <a:ea typeface="+mn-ea"/>
                <a:cs typeface="+mn-cs"/>
              </a:rPr>
              <a:t>Morburre</a:t>
            </a:r>
            <a:r>
              <a:rPr lang="en-US" sz="1200" kern="1200" dirty="0">
                <a:solidFill>
                  <a:schemeClr val="tx1"/>
                </a:solidFill>
                <a:effectLst/>
                <a:latin typeface="+mn-lt"/>
                <a:ea typeface="+mn-ea"/>
                <a:cs typeface="+mn-cs"/>
              </a:rPr>
              <a:t> and is licensed under CC BY-SA 3.0, via Wikimedia. Source: https://commons.wikimedia.org/wiki/File:Sehel-steleFamine.jpg</a:t>
            </a:r>
            <a:endParaRPr lang="en-US" baseline="0" dirty="0"/>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wiki1026051122</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363350913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relief comes from the central palace of Tiglath-pileser III at Nimrud.</a:t>
            </a:r>
            <a:r>
              <a:rPr lang="en-US" sz="1200" kern="1200" baseline="0" dirty="0">
                <a:solidFill>
                  <a:schemeClr val="tx1"/>
                </a:solidFill>
                <a:effectLst/>
                <a:latin typeface="+mn-lt"/>
                <a:ea typeface="+mn-ea"/>
                <a:cs typeface="+mn-cs"/>
              </a:rPr>
              <a:t> The depiction of soldiers pursing enemy camel riders is reminiscent of David’s pursuit and destruction of the Amalekites (1 Sam 30:16-18), but in this case it would be the Israelites who are pursued. This relief </a:t>
            </a:r>
            <a:r>
              <a:rPr lang="en-US" sz="1200" kern="1200" dirty="0">
                <a:solidFill>
                  <a:schemeClr val="tx1"/>
                </a:solidFill>
                <a:effectLst/>
                <a:latin typeface="+mn-lt"/>
                <a:ea typeface="+mn-ea"/>
                <a:cs typeface="+mn-cs"/>
              </a:rPr>
              <a:t>was photographed at the Getty</a:t>
            </a:r>
            <a:r>
              <a:rPr lang="en-US" sz="1200" kern="1200" baseline="0" dirty="0">
                <a:solidFill>
                  <a:schemeClr val="tx1"/>
                </a:solidFill>
                <a:effectLst/>
                <a:latin typeface="+mn-lt"/>
                <a:ea typeface="+mn-ea"/>
                <a:cs typeface="+mn-cs"/>
              </a:rPr>
              <a:t> Villa in southern California.</a:t>
            </a:r>
            <a:endParaRPr lang="en-US" dirty="0"/>
          </a:p>
          <a:p>
            <a:endParaRPr lang="en-US" dirty="0"/>
          </a:p>
          <a:p>
            <a:r>
              <a:rPr lang="en-US" dirty="0"/>
              <a:t>tb100919330</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206482627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was photographed at the British</a:t>
            </a:r>
            <a:r>
              <a:rPr lang="en-US" baseline="0" dirty="0">
                <a:solidFill>
                  <a:srgbClr val="000000"/>
                </a:solidFill>
                <a:latin typeface="Calibri"/>
              </a:rPr>
              <a:t> Museum.</a:t>
            </a:r>
            <a:endParaRPr lang="en-US" dirty="0"/>
          </a:p>
          <a:p>
            <a:endParaRPr lang="en-US" dirty="0">
              <a:solidFill>
                <a:srgbClr val="000000"/>
              </a:solidFill>
              <a:latin typeface="Calibri"/>
            </a:endParaRPr>
          </a:p>
          <a:p>
            <a:r>
              <a:rPr lang="en-US" dirty="0"/>
              <a:t>tb112004748</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368850576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Pestilence or plague (Heb.</a:t>
            </a:r>
            <a:r>
              <a:rPr lang="en-US" baseline="0" dirty="0"/>
              <a:t> </a:t>
            </a:r>
            <a:r>
              <a:rPr lang="he-IL" sz="1200" b="0" i="0" u="none" strike="noStrike" kern="1200" baseline="0" dirty="0">
                <a:latin typeface="+mn-lt"/>
                <a:ea typeface="+mn-ea"/>
                <a:cs typeface="+mn-cs"/>
              </a:rPr>
              <a:t>דֶּבֶר</a:t>
            </a:r>
            <a:r>
              <a:rPr lang="en-US" baseline="0" dirty="0"/>
              <a:t>) was not uncommon in the ancient world. A group of tablets from the reign of the Hittite king </a:t>
            </a:r>
            <a:r>
              <a:rPr lang="en-US" baseline="0" dirty="0" err="1"/>
              <a:t>Mursili</a:t>
            </a:r>
            <a:r>
              <a:rPr lang="en-US" baseline="0" dirty="0"/>
              <a:t> II deal with a twenty-year plague experienced by his nation. The tablet shown </a:t>
            </a:r>
            <a:r>
              <a:rPr lang="en-US" b="0" baseline="0" dirty="0"/>
              <a:t>here is known as </a:t>
            </a:r>
            <a:r>
              <a:rPr lang="en-US" sz="1200" b="0" i="0" u="none" strike="noStrike" kern="1200" baseline="0" dirty="0" err="1">
                <a:latin typeface="+mn-lt"/>
                <a:ea typeface="+mn-ea"/>
                <a:cs typeface="+mn-cs"/>
              </a:rPr>
              <a:t>Mursili’s</a:t>
            </a:r>
            <a:r>
              <a:rPr lang="en-US" sz="1200" b="0" i="0" u="none" strike="noStrike" kern="1200" baseline="0" dirty="0">
                <a:latin typeface="+mn-lt"/>
                <a:ea typeface="+mn-ea"/>
                <a:cs typeface="+mn-cs"/>
              </a:rPr>
              <a:t> “Second” plague prayer, addressed to the storm-god of Hatti (CTH 378.II = KUB 14.8). An initial section reads, “What is this that you have done? You have allowed a plague into Hatti, so that Hatti has been very badly oppressed by the plague. People kept dying in the time of my father, in the time of my brother, and since I have become priest of the gods, they keep on dying in my time. For twenty years now people have been dying in Hatti. Will the plague never be removed from Hatti?” (Singer 2002: 57). </a:t>
            </a:r>
            <a:r>
              <a:rPr lang="en-US" dirty="0"/>
              <a:t>This tablet was photographed at the Istanbul Archaeological Museum.</a:t>
            </a:r>
          </a:p>
          <a:p>
            <a:endParaRPr lang="en-US" dirty="0"/>
          </a:p>
          <a:p>
            <a:r>
              <a:rPr lang="en-US" b="1" i="0" dirty="0"/>
              <a:t>Reference:</a:t>
            </a:r>
          </a:p>
          <a:p>
            <a:r>
              <a:rPr lang="en-US" dirty="0"/>
              <a:t>Singer, </a:t>
            </a:r>
            <a:r>
              <a:rPr lang="en-US" dirty="0" err="1"/>
              <a:t>Itamar</a:t>
            </a:r>
            <a:r>
              <a:rPr lang="en-US" dirty="0"/>
              <a:t>.</a:t>
            </a:r>
          </a:p>
          <a:p>
            <a:pPr marL="685800" indent="-457200">
              <a:tabLst>
                <a:tab pos="685800" algn="l"/>
              </a:tabLst>
            </a:pPr>
            <a:r>
              <a:rPr lang="en-US" dirty="0"/>
              <a:t>2002	</a:t>
            </a:r>
            <a:r>
              <a:rPr lang="en-US" i="1" dirty="0"/>
              <a:t>Hittite Prayers</a:t>
            </a:r>
            <a:r>
              <a:rPr lang="en-US" dirty="0"/>
              <a:t>. Writings from the Ancient World 11. Atlanta: Society</a:t>
            </a:r>
            <a:r>
              <a:rPr lang="en-US" baseline="0" dirty="0"/>
              <a:t> of Biblical Literature. </a:t>
            </a:r>
            <a:r>
              <a:rPr lang="en-US" baseline="0" dirty="0">
                <a:hlinkClick r:id="rId3">
                  <a:extLst>
                    <a:ext uri="{A12FA001-AC4F-418D-AE19-62706E023703}">
                      <ahyp:hlinkClr xmlns:ahyp="http://schemas.microsoft.com/office/drawing/2018/hyperlinkcolor" val="tx"/>
                    </a:ext>
                  </a:extLst>
                </a:hlinkClick>
              </a:rPr>
              <a:t>https://epdf.pub/hittite-prayers-writings-from-the-ancient-world.html</a:t>
            </a:r>
            <a:endParaRPr lang="en-US" dirty="0"/>
          </a:p>
          <a:p>
            <a:endParaRPr lang="en-US" dirty="0"/>
          </a:p>
          <a:p>
            <a:r>
              <a:rPr lang="en-US" dirty="0"/>
              <a:t>adr1006067433</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189049124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quartzite artifact was photographed at the Berlin Egyptian Museum and Papyrus Collection.</a:t>
            </a:r>
          </a:p>
          <a:p>
            <a:endParaRPr lang="en-US" dirty="0"/>
          </a:p>
          <a:p>
            <a:r>
              <a:rPr lang="en-US" dirty="0"/>
              <a:t>adr070511316</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143603725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was photographed at the British Museum. </a:t>
            </a:r>
            <a:r>
              <a:rPr lang="en-US" dirty="0"/>
              <a:t>This image comes from Carole </a:t>
            </a:r>
            <a:r>
              <a:rPr lang="en-US" dirty="0" err="1"/>
              <a:t>Raddato</a:t>
            </a:r>
            <a:r>
              <a:rPr lang="en-US" dirty="0"/>
              <a:t> and is licensed under CC BY-SA 2.0, via Wikimedia Commons: https://commons.wikimedia.org/wiki/File:Exhibition_I_am_Ashurbanipal_king_of_the_world,_king_of_Assyria,_British_Museum_(32102455408).jpg.</a:t>
            </a:r>
          </a:p>
          <a:p>
            <a:endParaRPr lang="en-US" dirty="0">
              <a:solidFill>
                <a:srgbClr val="000000"/>
              </a:solidFill>
              <a:latin typeface="Calibri"/>
            </a:endParaRPr>
          </a:p>
          <a:p>
            <a:r>
              <a:rPr lang="en-US" dirty="0">
                <a:solidFill>
                  <a:srgbClr val="000000"/>
                </a:solidFill>
                <a:latin typeface="Calibri"/>
              </a:rPr>
              <a:t>wiki32102455408</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419207116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http://digitalcollections.nypl.org/items/510d47dc-4751-a3d9-e040-e00a18064a99</a:t>
            </a:r>
            <a:endParaRPr lang="en-US" dirty="0"/>
          </a:p>
          <a:p>
            <a:endParaRPr lang="en-US" dirty="0"/>
          </a:p>
          <a:p>
            <a:r>
              <a:rPr lang="en-US" dirty="0"/>
              <a:t>nypl</a:t>
            </a:r>
            <a:r>
              <a:rPr lang="en-US" sz="1200" b="0" i="0" kern="1200" dirty="0">
                <a:effectLst/>
                <a:latin typeface="+mn-lt"/>
                <a:ea typeface="+mn-ea"/>
                <a:cs typeface="+mn-cs"/>
              </a:rPr>
              <a:t>494767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35928430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ws040616062</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185461966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ws031015673</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1506845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12/26/2021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114.jpeg"/></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15.jpeg"/></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1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microsoft.com/office/2007/relationships/hdphoto" Target="../media/hdphoto2.wdp"/></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60.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60.jpeg"/></Relationships>
</file>

<file path=ppt/slides/_rels/slide6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61.jpe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62.jpeg"/></Relationships>
</file>

<file path=ppt/slides/_rels/slide72.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77.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8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microsoft.com/office/2007/relationships/hdphoto" Target="../media/hdphoto3.wdp"/></Relationships>
</file>

<file path=ppt/slides/_rels/slide84.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openxmlformats.org/officeDocument/2006/relationships/image" Target="../media/image79.jp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a:t>
            </a:r>
            <a:r>
              <a:rPr lang="en-US"/>
              <a:t>Samuel 24</a:t>
            </a:r>
            <a:endParaRPr lang="en-US" dirty="0"/>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eersheba tell aerial from south, tb01070352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Beersheba (aerial view from the south)</a:t>
            </a:r>
          </a:p>
        </p:txBody>
      </p:sp>
      <p:sp>
        <p:nvSpPr>
          <p:cNvPr id="3" name="Text Placeholder 2"/>
          <p:cNvSpPr>
            <a:spLocks noGrp="1"/>
          </p:cNvSpPr>
          <p:nvPr>
            <p:ph type="body" sz="quarter" idx="12"/>
          </p:nvPr>
        </p:nvSpPr>
        <p:spPr/>
        <p:txBody>
          <a:bodyPr/>
          <a:lstStyle/>
          <a:p>
            <a:r>
              <a:rPr lang="en-US" dirty="0"/>
              <a:t>24:2</a:t>
            </a:r>
          </a:p>
        </p:txBody>
      </p:sp>
      <p:sp>
        <p:nvSpPr>
          <p:cNvPr id="4" name="Title 3"/>
          <p:cNvSpPr>
            <a:spLocks noGrp="1"/>
          </p:cNvSpPr>
          <p:nvPr>
            <p:ph type="title"/>
          </p:nvPr>
        </p:nvSpPr>
        <p:spPr/>
        <p:txBody>
          <a:bodyPr/>
          <a:lstStyle/>
          <a:p>
            <a:r>
              <a:rPr lang="en-US" dirty="0"/>
              <a:t>Number the people, from Dan to Beersheba</a:t>
            </a:r>
          </a:p>
        </p:txBody>
      </p:sp>
    </p:spTree>
    <p:extLst>
      <p:ext uri="{BB962C8B-B14F-4D97-AF65-F5344CB8AC3E}">
        <p14:creationId xmlns:p14="http://schemas.microsoft.com/office/powerpoint/2010/main" val="388536096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4 0Adds 2012\0Schlegel drone 2015\5 Negev\Beersheba aerial from northeast, ws03101567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Beersheba (aerial view from the northeast)</a:t>
            </a:r>
          </a:p>
        </p:txBody>
      </p:sp>
      <p:sp>
        <p:nvSpPr>
          <p:cNvPr id="3" name="Text Placeholder 2"/>
          <p:cNvSpPr>
            <a:spLocks noGrp="1"/>
          </p:cNvSpPr>
          <p:nvPr>
            <p:ph type="body" sz="quarter" idx="12"/>
          </p:nvPr>
        </p:nvSpPr>
        <p:spPr/>
        <p:txBody>
          <a:bodyPr/>
          <a:lstStyle/>
          <a:p>
            <a:r>
              <a:rPr lang="en-US"/>
              <a:t>24:15</a:t>
            </a:r>
          </a:p>
        </p:txBody>
      </p:sp>
      <p:sp>
        <p:nvSpPr>
          <p:cNvPr id="4" name="Title 3"/>
          <p:cNvSpPr>
            <a:spLocks noGrp="1"/>
          </p:cNvSpPr>
          <p:nvPr>
            <p:ph type="title"/>
          </p:nvPr>
        </p:nvSpPr>
        <p:spPr/>
        <p:txBody>
          <a:bodyPr/>
          <a:lstStyle/>
          <a:p>
            <a:r>
              <a:rPr lang="en-US" dirty="0"/>
              <a:t>And 70,000 men of the people from Dan to Beersheba died</a:t>
            </a:r>
          </a:p>
        </p:txBody>
      </p:sp>
    </p:spTree>
    <p:extLst>
      <p:ext uri="{BB962C8B-B14F-4D97-AF65-F5344CB8AC3E}">
        <p14:creationId xmlns:p14="http://schemas.microsoft.com/office/powerpoint/2010/main" val="263047070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Cairo and the Nile (from the Cairo Tower)</a:t>
            </a:r>
          </a:p>
        </p:txBody>
      </p:sp>
      <p:sp>
        <p:nvSpPr>
          <p:cNvPr id="3" name="Text Placeholder 2"/>
          <p:cNvSpPr>
            <a:spLocks noGrp="1"/>
          </p:cNvSpPr>
          <p:nvPr>
            <p:ph type="body" sz="quarter" idx="12"/>
          </p:nvPr>
        </p:nvSpPr>
        <p:spPr/>
        <p:txBody>
          <a:bodyPr/>
          <a:lstStyle/>
          <a:p>
            <a:r>
              <a:rPr lang="en-US" dirty="0"/>
              <a:t>24:16</a:t>
            </a:r>
          </a:p>
        </p:txBody>
      </p:sp>
      <p:sp>
        <p:nvSpPr>
          <p:cNvPr id="4" name="Title 3"/>
          <p:cNvSpPr>
            <a:spLocks noGrp="1"/>
          </p:cNvSpPr>
          <p:nvPr>
            <p:ph type="title"/>
          </p:nvPr>
        </p:nvSpPr>
        <p:spPr/>
        <p:txBody>
          <a:bodyPr/>
          <a:lstStyle/>
          <a:p>
            <a:r>
              <a:rPr lang="en-US" dirty="0"/>
              <a:t>And when the angel stretched out his hand toward Jerusalem to destroy it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904"/>
            <a:ext cx="9144000" cy="6108192"/>
          </a:xfrm>
          <a:prstGeom prst="rect">
            <a:avLst/>
          </a:prstGeom>
        </p:spPr>
      </p:pic>
    </p:spTree>
    <p:extLst>
      <p:ext uri="{BB962C8B-B14F-4D97-AF65-F5344CB8AC3E}">
        <p14:creationId xmlns:p14="http://schemas.microsoft.com/office/powerpoint/2010/main" val="130785233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FA57A9D-14B0-461A-9A00-6D5BC0A03F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Temple Mount and the City of David (aerial view from the east)</a:t>
            </a:r>
          </a:p>
        </p:txBody>
      </p:sp>
      <p:sp>
        <p:nvSpPr>
          <p:cNvPr id="3" name="Text Placeholder 2"/>
          <p:cNvSpPr>
            <a:spLocks noGrp="1"/>
          </p:cNvSpPr>
          <p:nvPr>
            <p:ph type="body" sz="quarter" idx="12"/>
          </p:nvPr>
        </p:nvSpPr>
        <p:spPr/>
        <p:txBody>
          <a:bodyPr/>
          <a:lstStyle/>
          <a:p>
            <a:r>
              <a:rPr lang="en-US" dirty="0"/>
              <a:t>24:16</a:t>
            </a:r>
          </a:p>
        </p:txBody>
      </p:sp>
      <p:sp>
        <p:nvSpPr>
          <p:cNvPr id="4" name="Title 3"/>
          <p:cNvSpPr>
            <a:spLocks noGrp="1"/>
          </p:cNvSpPr>
          <p:nvPr>
            <p:ph type="title"/>
          </p:nvPr>
        </p:nvSpPr>
        <p:spPr/>
        <p:txBody>
          <a:bodyPr/>
          <a:lstStyle/>
          <a:p>
            <a:r>
              <a:rPr lang="en-US" dirty="0"/>
              <a:t>And when the angel stretched out his hand toward Jerusalem to destroy it</a:t>
            </a:r>
          </a:p>
        </p:txBody>
      </p:sp>
    </p:spTree>
    <p:extLst>
      <p:ext uri="{BB962C8B-B14F-4D97-AF65-F5344CB8AC3E}">
        <p14:creationId xmlns:p14="http://schemas.microsoft.com/office/powerpoint/2010/main" val="25004873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FA57A9D-14B0-461A-9A00-6D5BC0A03F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Temple Mount and the City of David (aerial view from the east)</a:t>
            </a:r>
          </a:p>
        </p:txBody>
      </p:sp>
      <p:sp>
        <p:nvSpPr>
          <p:cNvPr id="3" name="Text Placeholder 2"/>
          <p:cNvSpPr>
            <a:spLocks noGrp="1"/>
          </p:cNvSpPr>
          <p:nvPr>
            <p:ph type="body" sz="quarter" idx="12"/>
          </p:nvPr>
        </p:nvSpPr>
        <p:spPr/>
        <p:txBody>
          <a:bodyPr/>
          <a:lstStyle/>
          <a:p>
            <a:r>
              <a:rPr lang="en-US" dirty="0"/>
              <a:t>24:16</a:t>
            </a:r>
          </a:p>
        </p:txBody>
      </p:sp>
      <p:sp>
        <p:nvSpPr>
          <p:cNvPr id="4" name="Title 3"/>
          <p:cNvSpPr>
            <a:spLocks noGrp="1"/>
          </p:cNvSpPr>
          <p:nvPr>
            <p:ph type="title"/>
          </p:nvPr>
        </p:nvSpPr>
        <p:spPr/>
        <p:txBody>
          <a:bodyPr/>
          <a:lstStyle/>
          <a:p>
            <a:r>
              <a:rPr lang="en-US" dirty="0"/>
              <a:t>And when the angel stretched out his hand toward Jerusalem to destroy it</a:t>
            </a:r>
          </a:p>
        </p:txBody>
      </p:sp>
      <p:sp>
        <p:nvSpPr>
          <p:cNvPr id="5" name="Text Box 6">
            <a:extLst>
              <a:ext uri="{FF2B5EF4-FFF2-40B4-BE49-F238E27FC236}">
                <a16:creationId xmlns:a16="http://schemas.microsoft.com/office/drawing/2014/main" id="{1C220296-9579-4E89-976C-EB02991382D3}"/>
              </a:ext>
            </a:extLst>
          </p:cNvPr>
          <p:cNvSpPr txBox="1">
            <a:spLocks noChangeArrowheads="1"/>
          </p:cNvSpPr>
          <p:nvPr/>
        </p:nvSpPr>
        <p:spPr bwMode="auto">
          <a:xfrm>
            <a:off x="1899680" y="3929683"/>
            <a:ext cx="1365127"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Eastern Hill</a:t>
            </a:r>
          </a:p>
        </p:txBody>
      </p:sp>
      <p:sp>
        <p:nvSpPr>
          <p:cNvPr id="9" name="Text Box 6">
            <a:extLst>
              <a:ext uri="{FF2B5EF4-FFF2-40B4-BE49-F238E27FC236}">
                <a16:creationId xmlns:a16="http://schemas.microsoft.com/office/drawing/2014/main" id="{4F073D84-CA27-40B4-8DD9-369161667E1D}"/>
              </a:ext>
            </a:extLst>
          </p:cNvPr>
          <p:cNvSpPr txBox="1">
            <a:spLocks noChangeArrowheads="1"/>
          </p:cNvSpPr>
          <p:nvPr/>
        </p:nvSpPr>
        <p:spPr bwMode="auto">
          <a:xfrm>
            <a:off x="1448379" y="2463800"/>
            <a:ext cx="1472829"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Western Hill</a:t>
            </a:r>
          </a:p>
        </p:txBody>
      </p:sp>
      <p:sp>
        <p:nvSpPr>
          <p:cNvPr id="11" name="Text Box 6">
            <a:extLst>
              <a:ext uri="{FF2B5EF4-FFF2-40B4-BE49-F238E27FC236}">
                <a16:creationId xmlns:a16="http://schemas.microsoft.com/office/drawing/2014/main" id="{2AEA9E22-FC30-489D-8B34-C7453E999C55}"/>
              </a:ext>
            </a:extLst>
          </p:cNvPr>
          <p:cNvSpPr txBox="1">
            <a:spLocks noChangeArrowheads="1"/>
          </p:cNvSpPr>
          <p:nvPr/>
        </p:nvSpPr>
        <p:spPr bwMode="auto">
          <a:xfrm>
            <a:off x="5518093" y="5660088"/>
            <a:ext cx="1851725"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Mount of Olives</a:t>
            </a:r>
          </a:p>
        </p:txBody>
      </p:sp>
      <p:sp>
        <p:nvSpPr>
          <p:cNvPr id="13" name="Text Box 6">
            <a:extLst>
              <a:ext uri="{FF2B5EF4-FFF2-40B4-BE49-F238E27FC236}">
                <a16:creationId xmlns:a16="http://schemas.microsoft.com/office/drawing/2014/main" id="{C8DA9088-BBA0-4FB2-A5CF-C0AC5293D413}"/>
              </a:ext>
            </a:extLst>
          </p:cNvPr>
          <p:cNvSpPr txBox="1">
            <a:spLocks noChangeArrowheads="1"/>
          </p:cNvSpPr>
          <p:nvPr/>
        </p:nvSpPr>
        <p:spPr bwMode="auto">
          <a:xfrm>
            <a:off x="6279364" y="3485125"/>
            <a:ext cx="1708033"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Temple Mount</a:t>
            </a:r>
          </a:p>
        </p:txBody>
      </p:sp>
      <p:sp>
        <p:nvSpPr>
          <p:cNvPr id="15" name="Text Box 6">
            <a:extLst>
              <a:ext uri="{FF2B5EF4-FFF2-40B4-BE49-F238E27FC236}">
                <a16:creationId xmlns:a16="http://schemas.microsoft.com/office/drawing/2014/main" id="{C3F9FB36-4C55-4B66-ABF9-854D098EB2B3}"/>
              </a:ext>
            </a:extLst>
          </p:cNvPr>
          <p:cNvSpPr txBox="1">
            <a:spLocks noChangeArrowheads="1"/>
          </p:cNvSpPr>
          <p:nvPr/>
        </p:nvSpPr>
        <p:spPr bwMode="auto">
          <a:xfrm>
            <a:off x="6065725" y="2263745"/>
            <a:ext cx="1903086"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Modern Old City</a:t>
            </a:r>
          </a:p>
        </p:txBody>
      </p:sp>
      <p:sp>
        <p:nvSpPr>
          <p:cNvPr id="17" name="Freeform 11">
            <a:extLst>
              <a:ext uri="{FF2B5EF4-FFF2-40B4-BE49-F238E27FC236}">
                <a16:creationId xmlns:a16="http://schemas.microsoft.com/office/drawing/2014/main" id="{A5FD5963-7AF4-49D4-8111-0281178C0D23}"/>
              </a:ext>
            </a:extLst>
          </p:cNvPr>
          <p:cNvSpPr/>
          <p:nvPr/>
        </p:nvSpPr>
        <p:spPr>
          <a:xfrm>
            <a:off x="1335307" y="3790457"/>
            <a:ext cx="2669002" cy="678755"/>
          </a:xfrm>
          <a:custGeom>
            <a:avLst/>
            <a:gdLst>
              <a:gd name="connsiteX0" fmla="*/ 2324100 w 2324100"/>
              <a:gd name="connsiteY0" fmla="*/ 0 h 552450"/>
              <a:gd name="connsiteX1" fmla="*/ 1162050 w 2324100"/>
              <a:gd name="connsiteY1" fmla="*/ 114300 h 552450"/>
              <a:gd name="connsiteX2" fmla="*/ 0 w 2324100"/>
              <a:gd name="connsiteY2" fmla="*/ 504825 h 552450"/>
              <a:gd name="connsiteX3" fmla="*/ 971550 w 2324100"/>
              <a:gd name="connsiteY3" fmla="*/ 552450 h 552450"/>
              <a:gd name="connsiteX4" fmla="*/ 2038350 w 2324100"/>
              <a:gd name="connsiteY4" fmla="*/ 533400 h 552450"/>
              <a:gd name="connsiteX5" fmla="*/ 2324100 w 2324100"/>
              <a:gd name="connsiteY5" fmla="*/ 0 h 552450"/>
              <a:gd name="connsiteX0" fmla="*/ 2325199 w 2325199"/>
              <a:gd name="connsiteY0" fmla="*/ 0 h 554700"/>
              <a:gd name="connsiteX1" fmla="*/ 1163149 w 2325199"/>
              <a:gd name="connsiteY1" fmla="*/ 114300 h 554700"/>
              <a:gd name="connsiteX2" fmla="*/ 1099 w 2325199"/>
              <a:gd name="connsiteY2" fmla="*/ 504825 h 554700"/>
              <a:gd name="connsiteX3" fmla="*/ 972649 w 2325199"/>
              <a:gd name="connsiteY3" fmla="*/ 552450 h 554700"/>
              <a:gd name="connsiteX4" fmla="*/ 2039449 w 2325199"/>
              <a:gd name="connsiteY4" fmla="*/ 533400 h 554700"/>
              <a:gd name="connsiteX5" fmla="*/ 2325199 w 2325199"/>
              <a:gd name="connsiteY5" fmla="*/ 0 h 554700"/>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039449 w 2325199"/>
              <a:gd name="connsiteY4" fmla="*/ 556913 h 578213"/>
              <a:gd name="connsiteX5" fmla="*/ 2325199 w 2325199"/>
              <a:gd name="connsiteY5" fmla="*/ 23513 h 578213"/>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172799 w 2325199"/>
              <a:gd name="connsiteY4" fmla="*/ 375938 h 578213"/>
              <a:gd name="connsiteX5" fmla="*/ 2325199 w 2325199"/>
              <a:gd name="connsiteY5" fmla="*/ 23513 h 578213"/>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172799 w 2325199"/>
              <a:gd name="connsiteY4" fmla="*/ 375938 h 578213"/>
              <a:gd name="connsiteX5" fmla="*/ 2325199 w 2325199"/>
              <a:gd name="connsiteY5" fmla="*/ 23513 h 578213"/>
              <a:gd name="connsiteX0" fmla="*/ 2325193 w 2325193"/>
              <a:gd name="connsiteY0" fmla="*/ 23513 h 604774"/>
              <a:gd name="connsiteX1" fmla="*/ 1163143 w 2325193"/>
              <a:gd name="connsiteY1" fmla="*/ 137813 h 604774"/>
              <a:gd name="connsiteX2" fmla="*/ 1093 w 2325193"/>
              <a:gd name="connsiteY2" fmla="*/ 528338 h 604774"/>
              <a:gd name="connsiteX3" fmla="*/ 972643 w 2325193"/>
              <a:gd name="connsiteY3" fmla="*/ 575963 h 604774"/>
              <a:gd name="connsiteX4" fmla="*/ 2172793 w 2325193"/>
              <a:gd name="connsiteY4" fmla="*/ 375938 h 604774"/>
              <a:gd name="connsiteX5" fmla="*/ 2325193 w 2325193"/>
              <a:gd name="connsiteY5" fmla="*/ 23513 h 604774"/>
              <a:gd name="connsiteX0" fmla="*/ 2325197 w 2325197"/>
              <a:gd name="connsiteY0" fmla="*/ 23513 h 592553"/>
              <a:gd name="connsiteX1" fmla="*/ 1163147 w 2325197"/>
              <a:gd name="connsiteY1" fmla="*/ 137813 h 592553"/>
              <a:gd name="connsiteX2" fmla="*/ 1097 w 2325197"/>
              <a:gd name="connsiteY2" fmla="*/ 528338 h 592553"/>
              <a:gd name="connsiteX3" fmla="*/ 972647 w 2325197"/>
              <a:gd name="connsiteY3" fmla="*/ 575963 h 592553"/>
              <a:gd name="connsiteX4" fmla="*/ 2172797 w 2325197"/>
              <a:gd name="connsiteY4" fmla="*/ 375938 h 592553"/>
              <a:gd name="connsiteX5" fmla="*/ 2325197 w 2325197"/>
              <a:gd name="connsiteY5" fmla="*/ 23513 h 592553"/>
              <a:gd name="connsiteX0" fmla="*/ 2326070 w 2326070"/>
              <a:gd name="connsiteY0" fmla="*/ 23513 h 686003"/>
              <a:gd name="connsiteX1" fmla="*/ 1164020 w 2326070"/>
              <a:gd name="connsiteY1" fmla="*/ 137813 h 686003"/>
              <a:gd name="connsiteX2" fmla="*/ 1970 w 2326070"/>
              <a:gd name="connsiteY2" fmla="*/ 528338 h 686003"/>
              <a:gd name="connsiteX3" fmla="*/ 916370 w 2326070"/>
              <a:gd name="connsiteY3" fmla="*/ 680738 h 686003"/>
              <a:gd name="connsiteX4" fmla="*/ 2173670 w 2326070"/>
              <a:gd name="connsiteY4" fmla="*/ 375938 h 686003"/>
              <a:gd name="connsiteX5" fmla="*/ 2326070 w 2326070"/>
              <a:gd name="connsiteY5" fmla="*/ 23513 h 686003"/>
              <a:gd name="connsiteX0" fmla="*/ 2326554 w 2326554"/>
              <a:gd name="connsiteY0" fmla="*/ 23513 h 685898"/>
              <a:gd name="connsiteX1" fmla="*/ 1164504 w 2326554"/>
              <a:gd name="connsiteY1" fmla="*/ 137813 h 685898"/>
              <a:gd name="connsiteX2" fmla="*/ 2454 w 2326554"/>
              <a:gd name="connsiteY2" fmla="*/ 528338 h 685898"/>
              <a:gd name="connsiteX3" fmla="*/ 916854 w 2326554"/>
              <a:gd name="connsiteY3" fmla="*/ 680738 h 685898"/>
              <a:gd name="connsiteX4" fmla="*/ 2174154 w 2326554"/>
              <a:gd name="connsiteY4" fmla="*/ 375938 h 685898"/>
              <a:gd name="connsiteX5" fmla="*/ 2326554 w 2326554"/>
              <a:gd name="connsiteY5" fmla="*/ 23513 h 685898"/>
              <a:gd name="connsiteX0" fmla="*/ 2331494 w 2331494"/>
              <a:gd name="connsiteY0" fmla="*/ 23513 h 700911"/>
              <a:gd name="connsiteX1" fmla="*/ 1169444 w 2331494"/>
              <a:gd name="connsiteY1" fmla="*/ 137813 h 700911"/>
              <a:gd name="connsiteX2" fmla="*/ 7394 w 2331494"/>
              <a:gd name="connsiteY2" fmla="*/ 528338 h 700911"/>
              <a:gd name="connsiteX3" fmla="*/ 921794 w 2331494"/>
              <a:gd name="connsiteY3" fmla="*/ 680738 h 700911"/>
              <a:gd name="connsiteX4" fmla="*/ 2179094 w 2331494"/>
              <a:gd name="connsiteY4" fmla="*/ 375938 h 700911"/>
              <a:gd name="connsiteX5" fmla="*/ 2331494 w 2331494"/>
              <a:gd name="connsiteY5" fmla="*/ 23513 h 700911"/>
              <a:gd name="connsiteX0" fmla="*/ 2150519 w 2179094"/>
              <a:gd name="connsiteY0" fmla="*/ 26018 h 684366"/>
              <a:gd name="connsiteX1" fmla="*/ 1169444 w 2179094"/>
              <a:gd name="connsiteY1" fmla="*/ 121268 h 684366"/>
              <a:gd name="connsiteX2" fmla="*/ 7394 w 2179094"/>
              <a:gd name="connsiteY2" fmla="*/ 511793 h 684366"/>
              <a:gd name="connsiteX3" fmla="*/ 921794 w 2179094"/>
              <a:gd name="connsiteY3" fmla="*/ 664193 h 684366"/>
              <a:gd name="connsiteX4" fmla="*/ 2179094 w 2179094"/>
              <a:gd name="connsiteY4" fmla="*/ 359393 h 684366"/>
              <a:gd name="connsiteX5" fmla="*/ 2150519 w 2179094"/>
              <a:gd name="connsiteY5" fmla="*/ 26018 h 684366"/>
              <a:gd name="connsiteX0" fmla="*/ 2150842 w 2227042"/>
              <a:gd name="connsiteY0" fmla="*/ 26018 h 685230"/>
              <a:gd name="connsiteX1" fmla="*/ 1169767 w 2227042"/>
              <a:gd name="connsiteY1" fmla="*/ 121268 h 685230"/>
              <a:gd name="connsiteX2" fmla="*/ 7717 w 2227042"/>
              <a:gd name="connsiteY2" fmla="*/ 511793 h 685230"/>
              <a:gd name="connsiteX3" fmla="*/ 922117 w 2227042"/>
              <a:gd name="connsiteY3" fmla="*/ 664193 h 685230"/>
              <a:gd name="connsiteX4" fmla="*/ 2227042 w 2227042"/>
              <a:gd name="connsiteY4" fmla="*/ 330818 h 685230"/>
              <a:gd name="connsiteX5" fmla="*/ 2150842 w 2227042"/>
              <a:gd name="connsiteY5" fmla="*/ 26018 h 685230"/>
              <a:gd name="connsiteX0" fmla="*/ 2150842 w 2592802"/>
              <a:gd name="connsiteY0" fmla="*/ 26018 h 685230"/>
              <a:gd name="connsiteX1" fmla="*/ 1169767 w 2592802"/>
              <a:gd name="connsiteY1" fmla="*/ 121268 h 685230"/>
              <a:gd name="connsiteX2" fmla="*/ 7717 w 2592802"/>
              <a:gd name="connsiteY2" fmla="*/ 511793 h 685230"/>
              <a:gd name="connsiteX3" fmla="*/ 922117 w 2592802"/>
              <a:gd name="connsiteY3" fmla="*/ 664193 h 685230"/>
              <a:gd name="connsiteX4" fmla="*/ 2592802 w 2592802"/>
              <a:gd name="connsiteY4" fmla="*/ 269858 h 685230"/>
              <a:gd name="connsiteX5" fmla="*/ 2150842 w 2592802"/>
              <a:gd name="connsiteY5" fmla="*/ 26018 h 685230"/>
              <a:gd name="connsiteX0" fmla="*/ 2493742 w 2592802"/>
              <a:gd name="connsiteY0" fmla="*/ 26018 h 685230"/>
              <a:gd name="connsiteX1" fmla="*/ 1169767 w 2592802"/>
              <a:gd name="connsiteY1" fmla="*/ 121268 h 685230"/>
              <a:gd name="connsiteX2" fmla="*/ 7717 w 2592802"/>
              <a:gd name="connsiteY2" fmla="*/ 511793 h 685230"/>
              <a:gd name="connsiteX3" fmla="*/ 922117 w 2592802"/>
              <a:gd name="connsiteY3" fmla="*/ 664193 h 685230"/>
              <a:gd name="connsiteX4" fmla="*/ 2592802 w 2592802"/>
              <a:gd name="connsiteY4" fmla="*/ 269858 h 685230"/>
              <a:gd name="connsiteX5" fmla="*/ 2493742 w 2592802"/>
              <a:gd name="connsiteY5" fmla="*/ 26018 h 685230"/>
              <a:gd name="connsiteX0" fmla="*/ 2493742 w 2669002"/>
              <a:gd name="connsiteY0" fmla="*/ 26018 h 685230"/>
              <a:gd name="connsiteX1" fmla="*/ 1169767 w 2669002"/>
              <a:gd name="connsiteY1" fmla="*/ 121268 h 685230"/>
              <a:gd name="connsiteX2" fmla="*/ 7717 w 2669002"/>
              <a:gd name="connsiteY2" fmla="*/ 511793 h 685230"/>
              <a:gd name="connsiteX3" fmla="*/ 922117 w 2669002"/>
              <a:gd name="connsiteY3" fmla="*/ 664193 h 685230"/>
              <a:gd name="connsiteX4" fmla="*/ 2669002 w 2669002"/>
              <a:gd name="connsiteY4" fmla="*/ 269858 h 685230"/>
              <a:gd name="connsiteX5" fmla="*/ 2493742 w 2669002"/>
              <a:gd name="connsiteY5" fmla="*/ 26018 h 685230"/>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9002" h="678755">
                <a:moveTo>
                  <a:pt x="2554702" y="27163"/>
                </a:moveTo>
                <a:cubicBezTo>
                  <a:pt x="2408652" y="-42687"/>
                  <a:pt x="1594264" y="35101"/>
                  <a:pt x="1169767" y="114793"/>
                </a:cubicBezTo>
                <a:cubicBezTo>
                  <a:pt x="745270" y="194485"/>
                  <a:pt x="93479" y="290293"/>
                  <a:pt x="7717" y="505318"/>
                </a:cubicBezTo>
                <a:cubicBezTo>
                  <a:pt x="-76761" y="717124"/>
                  <a:pt x="552230" y="687880"/>
                  <a:pt x="922117" y="657718"/>
                </a:cubicBezTo>
                <a:cubicBezTo>
                  <a:pt x="1292004" y="627556"/>
                  <a:pt x="2341342" y="469123"/>
                  <a:pt x="2669002" y="263383"/>
                </a:cubicBezTo>
                <a:cubicBezTo>
                  <a:pt x="2643602" y="161783"/>
                  <a:pt x="2580102" y="128763"/>
                  <a:pt x="2554702" y="27163"/>
                </a:cubicBezTo>
                <a:close/>
              </a:path>
            </a:pathLst>
          </a:custGeom>
          <a:noFill/>
          <a:ln w="22225" cap="flat" cmpd="sng" algn="ctr">
            <a:solidFill>
              <a:srgbClr val="FEFF00"/>
            </a:solidFill>
            <a:prstDash val="sysDash"/>
            <a:round/>
            <a:headEnd type="none" w="med" len="med"/>
            <a:tailEnd type="arrow" w="med" len="med"/>
          </a:ln>
          <a:effectLst>
            <a:glow rad="50800">
              <a:srgbClr val="000000">
                <a:alpha val="60000"/>
              </a:srgbClr>
            </a:glow>
          </a:effectLst>
        </p:spPr>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3293122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“Danger, firing area, entrance forbidden” sign on Mount Gilboa</a:t>
            </a:r>
          </a:p>
        </p:txBody>
      </p:sp>
      <p:sp>
        <p:nvSpPr>
          <p:cNvPr id="3" name="Text Placeholder 2"/>
          <p:cNvSpPr>
            <a:spLocks noGrp="1"/>
          </p:cNvSpPr>
          <p:nvPr>
            <p:ph type="body" sz="quarter" idx="12"/>
          </p:nvPr>
        </p:nvSpPr>
        <p:spPr/>
        <p:txBody>
          <a:bodyPr/>
          <a:lstStyle/>
          <a:p>
            <a:r>
              <a:rPr lang="en-US" dirty="0"/>
              <a:t>24:16</a:t>
            </a:r>
          </a:p>
        </p:txBody>
      </p:sp>
      <p:sp>
        <p:nvSpPr>
          <p:cNvPr id="4" name="Title 3"/>
          <p:cNvSpPr>
            <a:spLocks noGrp="1"/>
          </p:cNvSpPr>
          <p:nvPr>
            <p:ph type="title"/>
          </p:nvPr>
        </p:nvSpPr>
        <p:spPr/>
        <p:txBody>
          <a:bodyPr/>
          <a:lstStyle/>
          <a:p>
            <a:r>
              <a:rPr lang="en-US" dirty="0"/>
              <a:t>But Yahweh relented from the disaster and said to the angel . . . “It is enough, stay your hand”</a:t>
            </a:r>
          </a:p>
        </p:txBody>
      </p:sp>
    </p:spTree>
    <p:extLst>
      <p:ext uri="{BB962C8B-B14F-4D97-AF65-F5344CB8AC3E}">
        <p14:creationId xmlns:p14="http://schemas.microsoft.com/office/powerpoint/2010/main" val="211133702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Threshing floor at Gibeon</a:t>
            </a:r>
          </a:p>
        </p:txBody>
      </p:sp>
      <p:sp>
        <p:nvSpPr>
          <p:cNvPr id="3" name="Text Placeholder 2"/>
          <p:cNvSpPr>
            <a:spLocks noGrp="1"/>
          </p:cNvSpPr>
          <p:nvPr>
            <p:ph type="body" sz="quarter" idx="12"/>
          </p:nvPr>
        </p:nvSpPr>
        <p:spPr/>
        <p:txBody>
          <a:bodyPr/>
          <a:lstStyle/>
          <a:p>
            <a:r>
              <a:rPr lang="is-IS" dirty="0"/>
              <a:t>24:16</a:t>
            </a:r>
            <a:endParaRPr lang="en-US" dirty="0"/>
          </a:p>
        </p:txBody>
      </p:sp>
      <p:sp>
        <p:nvSpPr>
          <p:cNvPr id="4" name="Title 3"/>
          <p:cNvSpPr>
            <a:spLocks noGrp="1"/>
          </p:cNvSpPr>
          <p:nvPr>
            <p:ph type="title"/>
          </p:nvPr>
        </p:nvSpPr>
        <p:spPr/>
        <p:txBody>
          <a:bodyPr/>
          <a:lstStyle/>
          <a:p>
            <a:r>
              <a:rPr lang="en-US" dirty="0"/>
              <a:t>And the angel of Yahweh was by the threshing floor of Araunah the Jebusite</a:t>
            </a:r>
          </a:p>
        </p:txBody>
      </p:sp>
      <p:pic>
        <p:nvPicPr>
          <p:cNvPr id="5" name="Picture 4" descr="Threshing floor at Gibeon, dd24010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684"/>
            <a:ext cx="9144000" cy="6070633"/>
          </a:xfrm>
          <a:prstGeom prst="rect">
            <a:avLst/>
          </a:prstGeom>
        </p:spPr>
      </p:pic>
    </p:spTree>
    <p:extLst>
      <p:ext uri="{BB962C8B-B14F-4D97-AF65-F5344CB8AC3E}">
        <p14:creationId xmlns:p14="http://schemas.microsoft.com/office/powerpoint/2010/main" val="173490326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grass, dirt, building&#10;&#10;Description automatically generated">
            <a:extLst>
              <a:ext uri="{FF2B5EF4-FFF2-40B4-BE49-F238E27FC236}">
                <a16:creationId xmlns:a16="http://schemas.microsoft.com/office/drawing/2014/main" id="{C86BBC2F-039A-4A10-8DC4-C7949B91C8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Threshing floor at </a:t>
            </a:r>
            <a:r>
              <a:rPr lang="en-US" dirty="0" err="1"/>
              <a:t>Neot</a:t>
            </a:r>
            <a:r>
              <a:rPr lang="en-US" dirty="0"/>
              <a:t> </a:t>
            </a:r>
            <a:r>
              <a:rPr lang="en-US" dirty="0" err="1"/>
              <a:t>Kedumim</a:t>
            </a:r>
            <a:endParaRPr lang="en-US" dirty="0"/>
          </a:p>
        </p:txBody>
      </p:sp>
      <p:sp>
        <p:nvSpPr>
          <p:cNvPr id="3" name="Text Placeholder 2"/>
          <p:cNvSpPr>
            <a:spLocks noGrp="1"/>
          </p:cNvSpPr>
          <p:nvPr>
            <p:ph type="body" sz="quarter" idx="12"/>
          </p:nvPr>
        </p:nvSpPr>
        <p:spPr/>
        <p:txBody>
          <a:bodyPr/>
          <a:lstStyle/>
          <a:p>
            <a:r>
              <a:rPr lang="is-IS" dirty="0"/>
              <a:t>24:16</a:t>
            </a:r>
            <a:endParaRPr lang="en-US" dirty="0"/>
          </a:p>
        </p:txBody>
      </p:sp>
      <p:sp>
        <p:nvSpPr>
          <p:cNvPr id="4" name="Title 3"/>
          <p:cNvSpPr>
            <a:spLocks noGrp="1"/>
          </p:cNvSpPr>
          <p:nvPr>
            <p:ph type="title"/>
          </p:nvPr>
        </p:nvSpPr>
        <p:spPr/>
        <p:txBody>
          <a:bodyPr/>
          <a:lstStyle/>
          <a:p>
            <a:r>
              <a:rPr lang="en-US" dirty="0"/>
              <a:t>And the angel of Yahweh was by the threshing floor of Araunah the Jebusite</a:t>
            </a:r>
          </a:p>
        </p:txBody>
      </p:sp>
    </p:spTree>
    <p:extLst>
      <p:ext uri="{BB962C8B-B14F-4D97-AF65-F5344CB8AC3E}">
        <p14:creationId xmlns:p14="http://schemas.microsoft.com/office/powerpoint/2010/main" val="110610604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bench, sitting, wooden&#10;&#10;Description automatically generated">
            <a:extLst>
              <a:ext uri="{FF2B5EF4-FFF2-40B4-BE49-F238E27FC236}">
                <a16:creationId xmlns:a16="http://schemas.microsoft.com/office/drawing/2014/main" id="{745FE6C3-B544-4766-8AB3-E44F8C4019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Threshing floor at </a:t>
            </a:r>
            <a:r>
              <a:rPr lang="en-US" dirty="0" err="1"/>
              <a:t>Yad</a:t>
            </a:r>
            <a:r>
              <a:rPr lang="en-US" dirty="0"/>
              <a:t> </a:t>
            </a:r>
            <a:r>
              <a:rPr lang="en-US" dirty="0" err="1"/>
              <a:t>HaShmonah</a:t>
            </a:r>
            <a:r>
              <a:rPr lang="en-US" dirty="0"/>
              <a:t>, with sledges and a winnowing fork</a:t>
            </a:r>
          </a:p>
        </p:txBody>
      </p:sp>
      <p:sp>
        <p:nvSpPr>
          <p:cNvPr id="3" name="Text Placeholder 2"/>
          <p:cNvSpPr>
            <a:spLocks noGrp="1"/>
          </p:cNvSpPr>
          <p:nvPr>
            <p:ph type="body" sz="quarter" idx="12"/>
          </p:nvPr>
        </p:nvSpPr>
        <p:spPr/>
        <p:txBody>
          <a:bodyPr/>
          <a:lstStyle/>
          <a:p>
            <a:r>
              <a:rPr lang="is-IS" dirty="0"/>
              <a:t>24:16</a:t>
            </a:r>
            <a:endParaRPr lang="en-US" dirty="0"/>
          </a:p>
        </p:txBody>
      </p:sp>
      <p:sp>
        <p:nvSpPr>
          <p:cNvPr id="4" name="Title 3"/>
          <p:cNvSpPr>
            <a:spLocks noGrp="1"/>
          </p:cNvSpPr>
          <p:nvPr>
            <p:ph type="title"/>
          </p:nvPr>
        </p:nvSpPr>
        <p:spPr/>
        <p:txBody>
          <a:bodyPr/>
          <a:lstStyle/>
          <a:p>
            <a:r>
              <a:rPr lang="en-US" dirty="0"/>
              <a:t>And the angel of Yahweh was by the threshing floor of Araunah the Jebusite</a:t>
            </a:r>
          </a:p>
        </p:txBody>
      </p:sp>
    </p:spTree>
    <p:extLst>
      <p:ext uri="{BB962C8B-B14F-4D97-AF65-F5344CB8AC3E}">
        <p14:creationId xmlns:p14="http://schemas.microsoft.com/office/powerpoint/2010/main" val="159477138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Threshing scene, from the Tomb Chapel of </a:t>
            </a:r>
            <a:r>
              <a:rPr lang="en-US" dirty="0" err="1"/>
              <a:t>Raemkai</a:t>
            </a:r>
            <a:r>
              <a:rPr lang="en-US" dirty="0"/>
              <a:t> at Saqqara, circa 2400 BC</a:t>
            </a:r>
          </a:p>
        </p:txBody>
      </p:sp>
      <p:sp>
        <p:nvSpPr>
          <p:cNvPr id="3" name="Text Placeholder 2"/>
          <p:cNvSpPr>
            <a:spLocks noGrp="1"/>
          </p:cNvSpPr>
          <p:nvPr>
            <p:ph type="body" sz="quarter" idx="12"/>
          </p:nvPr>
        </p:nvSpPr>
        <p:spPr/>
        <p:txBody>
          <a:bodyPr/>
          <a:lstStyle/>
          <a:p>
            <a:r>
              <a:rPr lang="is-IS" dirty="0"/>
              <a:t>24:16</a:t>
            </a:r>
            <a:endParaRPr lang="en-US" dirty="0"/>
          </a:p>
        </p:txBody>
      </p:sp>
      <p:sp>
        <p:nvSpPr>
          <p:cNvPr id="4" name="Title 3"/>
          <p:cNvSpPr>
            <a:spLocks noGrp="1"/>
          </p:cNvSpPr>
          <p:nvPr>
            <p:ph type="title"/>
          </p:nvPr>
        </p:nvSpPr>
        <p:spPr/>
        <p:txBody>
          <a:bodyPr/>
          <a:lstStyle/>
          <a:p>
            <a:r>
              <a:rPr lang="en-US" dirty="0"/>
              <a:t>And the angel of Yahweh was by the threshing floor of Araunah the Jebusite</a:t>
            </a:r>
          </a:p>
        </p:txBody>
      </p:sp>
      <p:pic>
        <p:nvPicPr>
          <p:cNvPr id="7170" name="Picture 2" descr="C:\Users\Kris\Documents\Bolen\04 0Adds 2012\19 Museum\US Museums\Metropolitan Museum-pcb\Egypt\1-Old Kingdom\Saqqara, Tomb Chapel of Raemkai, threshing wheat with donkeys, 5th dynasty, ca 2446-2389 BC, adr17111278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38250"/>
            <a:ext cx="9144000" cy="4379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778923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Jerusalem at the time of David</a:t>
            </a:r>
          </a:p>
        </p:txBody>
      </p:sp>
      <p:sp>
        <p:nvSpPr>
          <p:cNvPr id="3" name="Text Placeholder 2"/>
          <p:cNvSpPr>
            <a:spLocks noGrp="1"/>
          </p:cNvSpPr>
          <p:nvPr>
            <p:ph type="body" sz="quarter" idx="12"/>
          </p:nvPr>
        </p:nvSpPr>
        <p:spPr/>
        <p:txBody>
          <a:bodyPr/>
          <a:lstStyle/>
          <a:p>
            <a:r>
              <a:rPr lang="en-US" dirty="0"/>
              <a:t>24:16</a:t>
            </a:r>
          </a:p>
        </p:txBody>
      </p:sp>
      <p:sp>
        <p:nvSpPr>
          <p:cNvPr id="4" name="Title 3"/>
          <p:cNvSpPr>
            <a:spLocks noGrp="1"/>
          </p:cNvSpPr>
          <p:nvPr>
            <p:ph type="title"/>
          </p:nvPr>
        </p:nvSpPr>
        <p:spPr/>
        <p:txBody>
          <a:bodyPr/>
          <a:lstStyle/>
          <a:p>
            <a:r>
              <a:rPr lang="en-US" dirty="0"/>
              <a:t>And the angel of Yahweh was by the threshing floor of Araunah the Jebusite</a:t>
            </a:r>
          </a:p>
        </p:txBody>
      </p:sp>
      <p:pic>
        <p:nvPicPr>
          <p:cNvPr id="4099" name="Picture 3" descr="C:\Users\Kris\Documents\Bolen\04 0Adds 2012\Israel2016\19 Museums\Citadel of David Museum-pcb\City of David in time of David model, tb060716341.jpg"/>
          <p:cNvPicPr>
            <a:picLocks noChangeAspect="1" noChangeArrowheads="1"/>
          </p:cNvPicPr>
          <p:nvPr/>
        </p:nvPicPr>
        <p:blipFill rotWithShape="1">
          <a:blip r:embed="rId3">
            <a:extLst>
              <a:ext uri="{28A0092B-C50C-407E-A947-70E740481C1C}">
                <a14:useLocalDpi xmlns:a14="http://schemas.microsoft.com/office/drawing/2010/main" val="0"/>
              </a:ext>
            </a:extLst>
          </a:blip>
          <a:srcRect b="14739"/>
          <a:stretch/>
        </p:blipFill>
        <p:spPr bwMode="auto">
          <a:xfrm>
            <a:off x="0" y="848519"/>
            <a:ext cx="9144000" cy="5160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0459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Kris\Documents\Bolen\04 0Adds 2012\19 Museum\McKinny museums\Hecht Museum\Pottery production, decoration, daily use, trade, and imitation\Pottery in secondary use, ostracon with Phoenician numbers, Tel Akko, 5th century BC, cm170627043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3975"/>
            <a:ext cx="9144000" cy="67484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Ostracon with Phoenician numbers, from Tel Akko, 5th century BC</a:t>
            </a:r>
          </a:p>
        </p:txBody>
      </p:sp>
      <p:sp>
        <p:nvSpPr>
          <p:cNvPr id="3" name="Text Placeholder 2"/>
          <p:cNvSpPr>
            <a:spLocks noGrp="1"/>
          </p:cNvSpPr>
          <p:nvPr>
            <p:ph type="body" sz="quarter" idx="12"/>
          </p:nvPr>
        </p:nvSpPr>
        <p:spPr/>
        <p:txBody>
          <a:bodyPr/>
          <a:lstStyle/>
          <a:p>
            <a:r>
              <a:rPr lang="en-US" dirty="0"/>
              <a:t>24:2</a:t>
            </a:r>
          </a:p>
        </p:txBody>
      </p:sp>
      <p:sp>
        <p:nvSpPr>
          <p:cNvPr id="4" name="Title 3"/>
          <p:cNvSpPr>
            <a:spLocks noGrp="1"/>
          </p:cNvSpPr>
          <p:nvPr>
            <p:ph type="title"/>
          </p:nvPr>
        </p:nvSpPr>
        <p:spPr/>
        <p:txBody>
          <a:bodyPr/>
          <a:lstStyle/>
          <a:p>
            <a:r>
              <a:rPr lang="en-US" dirty="0"/>
              <a:t>So that I may know the sum of the people </a:t>
            </a:r>
          </a:p>
        </p:txBody>
      </p:sp>
    </p:spTree>
    <p:extLst>
      <p:ext uri="{BB962C8B-B14F-4D97-AF65-F5344CB8AC3E}">
        <p14:creationId xmlns:p14="http://schemas.microsoft.com/office/powerpoint/2010/main" val="49643187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Jerusalem at the time of David</a:t>
            </a:r>
          </a:p>
        </p:txBody>
      </p:sp>
      <p:sp>
        <p:nvSpPr>
          <p:cNvPr id="3" name="Text Placeholder 2"/>
          <p:cNvSpPr>
            <a:spLocks noGrp="1"/>
          </p:cNvSpPr>
          <p:nvPr>
            <p:ph type="body" sz="quarter" idx="12"/>
          </p:nvPr>
        </p:nvSpPr>
        <p:spPr/>
        <p:txBody>
          <a:bodyPr/>
          <a:lstStyle/>
          <a:p>
            <a:r>
              <a:rPr lang="en-US" dirty="0"/>
              <a:t>24:16</a:t>
            </a:r>
          </a:p>
        </p:txBody>
      </p:sp>
      <p:sp>
        <p:nvSpPr>
          <p:cNvPr id="4" name="Title 3"/>
          <p:cNvSpPr>
            <a:spLocks noGrp="1"/>
          </p:cNvSpPr>
          <p:nvPr>
            <p:ph type="title"/>
          </p:nvPr>
        </p:nvSpPr>
        <p:spPr/>
        <p:txBody>
          <a:bodyPr/>
          <a:lstStyle/>
          <a:p>
            <a:r>
              <a:rPr lang="en-US" dirty="0"/>
              <a:t>And the angel of Yahweh was by the threshing floor of Araunah the Jebusite</a:t>
            </a:r>
          </a:p>
        </p:txBody>
      </p:sp>
      <p:pic>
        <p:nvPicPr>
          <p:cNvPr id="4099" name="Picture 3" descr="C:\Users\Kris\Documents\Bolen\04 0Adds 2012\Israel2016\19 Museums\Citadel of David Museum-pcb\City of David in time of David model, tb060716341.jpg"/>
          <p:cNvPicPr>
            <a:picLocks noChangeAspect="1" noChangeArrowheads="1"/>
          </p:cNvPicPr>
          <p:nvPr/>
        </p:nvPicPr>
        <p:blipFill rotWithShape="1">
          <a:blip r:embed="rId3">
            <a:extLst>
              <a:ext uri="{28A0092B-C50C-407E-A947-70E740481C1C}">
                <a14:useLocalDpi xmlns:a14="http://schemas.microsoft.com/office/drawing/2010/main" val="0"/>
              </a:ext>
            </a:extLst>
          </a:blip>
          <a:srcRect b="14739"/>
          <a:stretch/>
        </p:blipFill>
        <p:spPr bwMode="auto">
          <a:xfrm>
            <a:off x="0" y="848519"/>
            <a:ext cx="9144000" cy="5160962"/>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6"/>
          <p:cNvSpPr txBox="1">
            <a:spLocks noChangeArrowheads="1"/>
          </p:cNvSpPr>
          <p:nvPr/>
        </p:nvSpPr>
        <p:spPr bwMode="auto">
          <a:xfrm>
            <a:off x="4307276" y="4269157"/>
            <a:ext cx="1236237"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pPr>
              <a:defRPr/>
            </a:pPr>
            <a:r>
              <a:rPr lang="en-US" kern="0" dirty="0">
                <a:solidFill>
                  <a:srgbClr val="FFFFFF"/>
                </a:solidFill>
                <a:effectLst>
                  <a:glow rad="76200">
                    <a:srgbClr val="000000">
                      <a:alpha val="60000"/>
                    </a:srgbClr>
                  </a:glow>
                </a:effectLst>
                <a:latin typeface="Calibri" pitchFamily="34" charset="0"/>
              </a:rPr>
              <a:t>Jerusalem</a:t>
            </a:r>
          </a:p>
        </p:txBody>
      </p:sp>
      <p:sp>
        <p:nvSpPr>
          <p:cNvPr id="7" name="Text Box 6"/>
          <p:cNvSpPr txBox="1">
            <a:spLocks noChangeArrowheads="1"/>
          </p:cNvSpPr>
          <p:nvPr/>
        </p:nvSpPr>
        <p:spPr bwMode="auto">
          <a:xfrm>
            <a:off x="6721181" y="1063595"/>
            <a:ext cx="1821140" cy="707886"/>
          </a:xfrm>
          <a:prstGeom prst="rect">
            <a:avLst/>
          </a:prstGeom>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pPr>
              <a:defRPr/>
            </a:pPr>
            <a:r>
              <a:rPr lang="en-US" kern="0" dirty="0">
                <a:solidFill>
                  <a:srgbClr val="FFFFFF"/>
                </a:solidFill>
                <a:effectLst>
                  <a:glow rad="76200">
                    <a:srgbClr val="000000">
                      <a:alpha val="60000"/>
                    </a:srgbClr>
                  </a:glow>
                </a:effectLst>
                <a:latin typeface="Calibri" pitchFamily="34" charset="0"/>
              </a:rPr>
              <a:t>Threshing floor </a:t>
            </a:r>
          </a:p>
          <a:p>
            <a:pPr>
              <a:defRPr/>
            </a:pPr>
            <a:r>
              <a:rPr lang="en-US" kern="0" dirty="0">
                <a:solidFill>
                  <a:srgbClr val="FFFFFF"/>
                </a:solidFill>
                <a:effectLst>
                  <a:glow rad="76200">
                    <a:srgbClr val="000000">
                      <a:alpha val="60000"/>
                    </a:srgbClr>
                  </a:glow>
                </a:effectLst>
                <a:latin typeface="Calibri" pitchFamily="34" charset="0"/>
              </a:rPr>
              <a:t>of Araunah</a:t>
            </a:r>
          </a:p>
        </p:txBody>
      </p:sp>
      <p:sp>
        <p:nvSpPr>
          <p:cNvPr id="9" name="Text Box 16"/>
          <p:cNvSpPr txBox="1">
            <a:spLocks noChangeArrowheads="1"/>
          </p:cNvSpPr>
          <p:nvPr/>
        </p:nvSpPr>
        <p:spPr bwMode="auto">
          <a:xfrm>
            <a:off x="5543513" y="2077818"/>
            <a:ext cx="1913262"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Area of David’s Palace</a:t>
            </a:r>
          </a:p>
        </p:txBody>
      </p:sp>
      <p:sp>
        <p:nvSpPr>
          <p:cNvPr id="10" name="Line 9"/>
          <p:cNvSpPr>
            <a:spLocks noChangeShapeType="1"/>
          </p:cNvSpPr>
          <p:nvPr/>
        </p:nvSpPr>
        <p:spPr bwMode="auto">
          <a:xfrm>
            <a:off x="6496708" y="2782559"/>
            <a:ext cx="13896" cy="40289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1" name="Line 9"/>
          <p:cNvSpPr>
            <a:spLocks noChangeShapeType="1"/>
          </p:cNvSpPr>
          <p:nvPr/>
        </p:nvSpPr>
        <p:spPr bwMode="auto">
          <a:xfrm>
            <a:off x="8343900" y="1747336"/>
            <a:ext cx="495299" cy="32979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49158825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A9DD8B-8C4E-44EE-86EC-A91B718590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Temple Mount (aerial view from the east)</a:t>
            </a:r>
          </a:p>
        </p:txBody>
      </p:sp>
      <p:sp>
        <p:nvSpPr>
          <p:cNvPr id="3" name="Text Placeholder 2"/>
          <p:cNvSpPr>
            <a:spLocks noGrp="1"/>
          </p:cNvSpPr>
          <p:nvPr>
            <p:ph type="body" sz="quarter" idx="12"/>
          </p:nvPr>
        </p:nvSpPr>
        <p:spPr/>
        <p:txBody>
          <a:bodyPr/>
          <a:lstStyle/>
          <a:p>
            <a:r>
              <a:rPr lang="en-US" dirty="0"/>
              <a:t>24:16</a:t>
            </a:r>
          </a:p>
        </p:txBody>
      </p:sp>
      <p:sp>
        <p:nvSpPr>
          <p:cNvPr id="4" name="Title 3"/>
          <p:cNvSpPr>
            <a:spLocks noGrp="1"/>
          </p:cNvSpPr>
          <p:nvPr>
            <p:ph type="title"/>
          </p:nvPr>
        </p:nvSpPr>
        <p:spPr/>
        <p:txBody>
          <a:bodyPr/>
          <a:lstStyle/>
          <a:p>
            <a:r>
              <a:rPr lang="en-US" dirty="0"/>
              <a:t>And the angel of Yahweh was by the threshing floor of Araunah the Jebusite</a:t>
            </a:r>
          </a:p>
        </p:txBody>
      </p:sp>
    </p:spTree>
    <p:extLst>
      <p:ext uri="{BB962C8B-B14F-4D97-AF65-F5344CB8AC3E}">
        <p14:creationId xmlns:p14="http://schemas.microsoft.com/office/powerpoint/2010/main" val="186817065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E87A3A2-88CF-48FD-B8D8-367641AF6A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Temple Mount (aerial view from the north)</a:t>
            </a:r>
          </a:p>
        </p:txBody>
      </p:sp>
      <p:sp>
        <p:nvSpPr>
          <p:cNvPr id="3" name="Text Placeholder 2"/>
          <p:cNvSpPr>
            <a:spLocks noGrp="1"/>
          </p:cNvSpPr>
          <p:nvPr>
            <p:ph type="body" sz="quarter" idx="12"/>
          </p:nvPr>
        </p:nvSpPr>
        <p:spPr/>
        <p:txBody>
          <a:bodyPr/>
          <a:lstStyle/>
          <a:p>
            <a:r>
              <a:rPr lang="en-US" dirty="0"/>
              <a:t>24:16</a:t>
            </a:r>
          </a:p>
        </p:txBody>
      </p:sp>
      <p:sp>
        <p:nvSpPr>
          <p:cNvPr id="4" name="Title 3"/>
          <p:cNvSpPr>
            <a:spLocks noGrp="1"/>
          </p:cNvSpPr>
          <p:nvPr>
            <p:ph type="title"/>
          </p:nvPr>
        </p:nvSpPr>
        <p:spPr/>
        <p:txBody>
          <a:bodyPr/>
          <a:lstStyle/>
          <a:p>
            <a:r>
              <a:rPr lang="en-US" dirty="0"/>
              <a:t>And the angel of Yahweh was by the threshing floor of Araunah the Jebusite</a:t>
            </a:r>
          </a:p>
        </p:txBody>
      </p:sp>
    </p:spTree>
    <p:extLst>
      <p:ext uri="{BB962C8B-B14F-4D97-AF65-F5344CB8AC3E}">
        <p14:creationId xmlns:p14="http://schemas.microsoft.com/office/powerpoint/2010/main" val="205950592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mple Mount aerial from south, tb01070323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Temple Mount (aerial view from the south)</a:t>
            </a:r>
          </a:p>
        </p:txBody>
      </p:sp>
      <p:sp>
        <p:nvSpPr>
          <p:cNvPr id="3" name="Text Placeholder 2"/>
          <p:cNvSpPr>
            <a:spLocks noGrp="1"/>
          </p:cNvSpPr>
          <p:nvPr>
            <p:ph type="body" sz="quarter" idx="12"/>
          </p:nvPr>
        </p:nvSpPr>
        <p:spPr/>
        <p:txBody>
          <a:bodyPr/>
          <a:lstStyle/>
          <a:p>
            <a:r>
              <a:rPr lang="en-US" dirty="0"/>
              <a:t>24:16</a:t>
            </a:r>
          </a:p>
        </p:txBody>
      </p:sp>
      <p:sp>
        <p:nvSpPr>
          <p:cNvPr id="4" name="Title 3"/>
          <p:cNvSpPr>
            <a:spLocks noGrp="1"/>
          </p:cNvSpPr>
          <p:nvPr>
            <p:ph type="title"/>
          </p:nvPr>
        </p:nvSpPr>
        <p:spPr/>
        <p:txBody>
          <a:bodyPr/>
          <a:lstStyle/>
          <a:p>
            <a:r>
              <a:rPr lang="en-US" dirty="0"/>
              <a:t>And the angel of Yahweh was by the threshing floor of Araunah the Jebusite</a:t>
            </a:r>
          </a:p>
        </p:txBody>
      </p:sp>
    </p:spTree>
    <p:extLst>
      <p:ext uri="{BB962C8B-B14F-4D97-AF65-F5344CB8AC3E}">
        <p14:creationId xmlns:p14="http://schemas.microsoft.com/office/powerpoint/2010/main" val="141684276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2 HVHL\42 Jerusalem\Views of City\Jerusalem topography model, mat0366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500" b="12500"/>
          <a:stretch/>
        </p:blipFill>
        <p:spPr bwMode="auto">
          <a:xfrm>
            <a:off x="1335088" y="0"/>
            <a:ext cx="647382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Jerusalem’s topography</a:t>
            </a:r>
          </a:p>
        </p:txBody>
      </p:sp>
      <p:sp>
        <p:nvSpPr>
          <p:cNvPr id="3" name="Text Placeholder 2"/>
          <p:cNvSpPr>
            <a:spLocks noGrp="1"/>
          </p:cNvSpPr>
          <p:nvPr>
            <p:ph type="body" sz="quarter" idx="12"/>
          </p:nvPr>
        </p:nvSpPr>
        <p:spPr/>
        <p:txBody>
          <a:bodyPr/>
          <a:lstStyle/>
          <a:p>
            <a:r>
              <a:rPr lang="en-US" dirty="0"/>
              <a:t>24:16</a:t>
            </a:r>
          </a:p>
        </p:txBody>
      </p:sp>
      <p:sp>
        <p:nvSpPr>
          <p:cNvPr id="4" name="Title 3"/>
          <p:cNvSpPr>
            <a:spLocks noGrp="1"/>
          </p:cNvSpPr>
          <p:nvPr>
            <p:ph type="title"/>
          </p:nvPr>
        </p:nvSpPr>
        <p:spPr/>
        <p:txBody>
          <a:bodyPr/>
          <a:lstStyle/>
          <a:p>
            <a:r>
              <a:rPr lang="en-US" dirty="0"/>
              <a:t>And the angel of Yahweh was by the threshing floor of Araunah the Jebusite</a:t>
            </a:r>
          </a:p>
        </p:txBody>
      </p:sp>
    </p:spTree>
    <p:extLst>
      <p:ext uri="{BB962C8B-B14F-4D97-AF65-F5344CB8AC3E}">
        <p14:creationId xmlns:p14="http://schemas.microsoft.com/office/powerpoint/2010/main" val="315740607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2 HVHL\42 Jerusalem\Views of City\Jerusalem topography model, mat0366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500" b="12500"/>
          <a:stretch/>
        </p:blipFill>
        <p:spPr bwMode="auto">
          <a:xfrm>
            <a:off x="1335088" y="0"/>
            <a:ext cx="647382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Jerusalem’s topography</a:t>
            </a:r>
          </a:p>
        </p:txBody>
      </p:sp>
      <p:sp>
        <p:nvSpPr>
          <p:cNvPr id="3" name="Text Placeholder 2"/>
          <p:cNvSpPr>
            <a:spLocks noGrp="1"/>
          </p:cNvSpPr>
          <p:nvPr>
            <p:ph type="body" sz="quarter" idx="12"/>
          </p:nvPr>
        </p:nvSpPr>
        <p:spPr/>
        <p:txBody>
          <a:bodyPr/>
          <a:lstStyle/>
          <a:p>
            <a:r>
              <a:rPr lang="en-US" dirty="0"/>
              <a:t>24:16</a:t>
            </a:r>
          </a:p>
        </p:txBody>
      </p:sp>
      <p:sp>
        <p:nvSpPr>
          <p:cNvPr id="4" name="Title 3"/>
          <p:cNvSpPr>
            <a:spLocks noGrp="1"/>
          </p:cNvSpPr>
          <p:nvPr>
            <p:ph type="title"/>
          </p:nvPr>
        </p:nvSpPr>
        <p:spPr/>
        <p:txBody>
          <a:bodyPr/>
          <a:lstStyle/>
          <a:p>
            <a:r>
              <a:rPr lang="en-US" dirty="0"/>
              <a:t>And the angel of Yahweh was by the threshing floor of Araunah the Jebusite</a:t>
            </a:r>
          </a:p>
        </p:txBody>
      </p:sp>
      <p:sp>
        <p:nvSpPr>
          <p:cNvPr id="7" name="Text Box 6"/>
          <p:cNvSpPr txBox="1">
            <a:spLocks noChangeArrowheads="1"/>
          </p:cNvSpPr>
          <p:nvPr/>
        </p:nvSpPr>
        <p:spPr bwMode="auto">
          <a:xfrm>
            <a:off x="5482262" y="738225"/>
            <a:ext cx="1804462" cy="707886"/>
          </a:xfrm>
          <a:prstGeom prst="rect">
            <a:avLst/>
          </a:prstGeom>
          <a:noFill/>
          <a:ln w="9525">
            <a:noFill/>
            <a:miter lim="800000"/>
            <a:headEnd/>
            <a:tailEnd/>
          </a:ln>
        </p:spPr>
        <p:txBody>
          <a:bodyPr wrap="squar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Threshing floor of Araunah</a:t>
            </a:r>
          </a:p>
        </p:txBody>
      </p:sp>
      <p:cxnSp>
        <p:nvCxnSpPr>
          <p:cNvPr id="8" name="Straight Arrow Connector 7"/>
          <p:cNvCxnSpPr/>
          <p:nvPr/>
        </p:nvCxnSpPr>
        <p:spPr>
          <a:xfrm flipH="1">
            <a:off x="6074692" y="1481175"/>
            <a:ext cx="228600" cy="457200"/>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effectLst>
        </p:spPr>
      </p:cxnSp>
      <p:sp>
        <p:nvSpPr>
          <p:cNvPr id="9" name="Text Box 6"/>
          <p:cNvSpPr txBox="1">
            <a:spLocks noChangeArrowheads="1"/>
          </p:cNvSpPr>
          <p:nvPr/>
        </p:nvSpPr>
        <p:spPr bwMode="auto">
          <a:xfrm>
            <a:off x="3852620" y="2357475"/>
            <a:ext cx="1633781" cy="400110"/>
          </a:xfrm>
          <a:prstGeom prst="rect">
            <a:avLst/>
          </a:prstGeom>
          <a:noFill/>
          <a:ln w="9525">
            <a:noFill/>
            <a:miter lim="800000"/>
            <a:headEnd/>
            <a:tailEnd/>
          </a:ln>
        </p:spPr>
        <p:txBody>
          <a:bodyPr wrap="squar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Central Valley </a:t>
            </a:r>
          </a:p>
        </p:txBody>
      </p:sp>
      <p:cxnSp>
        <p:nvCxnSpPr>
          <p:cNvPr id="10" name="Straight Arrow Connector 9"/>
          <p:cNvCxnSpPr/>
          <p:nvPr/>
        </p:nvCxnSpPr>
        <p:spPr>
          <a:xfrm>
            <a:off x="4670552" y="2757585"/>
            <a:ext cx="815849" cy="652410"/>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effectLst>
        </p:spPr>
      </p:cxnSp>
      <p:cxnSp>
        <p:nvCxnSpPr>
          <p:cNvPr id="11" name="Straight Arrow Connector 10"/>
          <p:cNvCxnSpPr/>
          <p:nvPr/>
        </p:nvCxnSpPr>
        <p:spPr>
          <a:xfrm flipH="1">
            <a:off x="7057125" y="2554385"/>
            <a:ext cx="143775" cy="652410"/>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effectLst>
        </p:spPr>
      </p:cxnSp>
      <p:sp>
        <p:nvSpPr>
          <p:cNvPr id="12" name="Text Box 6"/>
          <p:cNvSpPr txBox="1">
            <a:spLocks noChangeArrowheads="1"/>
          </p:cNvSpPr>
          <p:nvPr/>
        </p:nvSpPr>
        <p:spPr bwMode="auto">
          <a:xfrm>
            <a:off x="6745976" y="1843339"/>
            <a:ext cx="1036418" cy="707886"/>
          </a:xfrm>
          <a:prstGeom prst="rect">
            <a:avLst/>
          </a:prstGeom>
          <a:noFill/>
          <a:ln w="9525">
            <a:noFill/>
            <a:miter lim="800000"/>
            <a:headEnd/>
            <a:tailEnd/>
          </a:ln>
        </p:spPr>
        <p:txBody>
          <a:bodyPr wrap="squar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Kidron Valley</a:t>
            </a:r>
          </a:p>
        </p:txBody>
      </p:sp>
      <p:cxnSp>
        <p:nvCxnSpPr>
          <p:cNvPr id="13" name="Straight Arrow Connector 12"/>
          <p:cNvCxnSpPr/>
          <p:nvPr/>
        </p:nvCxnSpPr>
        <p:spPr>
          <a:xfrm flipH="1">
            <a:off x="1903766" y="4817328"/>
            <a:ext cx="491091" cy="576165"/>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effectLst>
        </p:spPr>
      </p:cxnSp>
      <p:sp>
        <p:nvSpPr>
          <p:cNvPr id="14" name="Text Box 6"/>
          <p:cNvSpPr txBox="1">
            <a:spLocks noChangeArrowheads="1"/>
          </p:cNvSpPr>
          <p:nvPr/>
        </p:nvSpPr>
        <p:spPr bwMode="auto">
          <a:xfrm>
            <a:off x="2039414" y="4417218"/>
            <a:ext cx="1700756" cy="400110"/>
          </a:xfrm>
          <a:prstGeom prst="rect">
            <a:avLst/>
          </a:prstGeom>
          <a:noFill/>
          <a:ln w="9525">
            <a:noFill/>
            <a:miter lim="800000"/>
            <a:headEnd/>
            <a:tailEnd/>
          </a:ln>
        </p:spPr>
        <p:txBody>
          <a:bodyPr wrap="squar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Hinnom Valley</a:t>
            </a:r>
          </a:p>
        </p:txBody>
      </p:sp>
      <p:sp>
        <p:nvSpPr>
          <p:cNvPr id="15" name="Text Box 6"/>
          <p:cNvSpPr txBox="1">
            <a:spLocks noChangeArrowheads="1"/>
          </p:cNvSpPr>
          <p:nvPr/>
        </p:nvSpPr>
        <p:spPr bwMode="auto">
          <a:xfrm>
            <a:off x="5181781" y="4312495"/>
            <a:ext cx="870766" cy="707886"/>
          </a:xfrm>
          <a:prstGeom prst="rect">
            <a:avLst/>
          </a:prstGeom>
          <a:noFill/>
          <a:ln w="9525">
            <a:noFill/>
            <a:miter lim="800000"/>
            <a:headEnd/>
            <a:tailEnd/>
          </a:ln>
        </p:spPr>
        <p:txBody>
          <a:bodyPr wrap="square">
            <a:spAutoFit/>
          </a:bodyPr>
          <a:lstStyle/>
          <a:p>
            <a:pPr algn="ctr">
              <a:defRPr/>
            </a:pPr>
            <a:r>
              <a:rPr lang="en-US" sz="2000" dirty="0">
                <a:solidFill>
                  <a:srgbClr val="FEFF00"/>
                </a:solidFill>
                <a:effectLst>
                  <a:glow rad="76200">
                    <a:prstClr val="black">
                      <a:alpha val="60000"/>
                    </a:prstClr>
                  </a:glow>
                </a:effectLst>
                <a:cs typeface="Calibri" pitchFamily="34" charset="0"/>
              </a:rPr>
              <a:t>City of David</a:t>
            </a:r>
          </a:p>
        </p:txBody>
      </p:sp>
      <p:sp>
        <p:nvSpPr>
          <p:cNvPr id="16" name="Text Box 6"/>
          <p:cNvSpPr txBox="1">
            <a:spLocks noChangeArrowheads="1"/>
          </p:cNvSpPr>
          <p:nvPr/>
        </p:nvSpPr>
        <p:spPr bwMode="auto">
          <a:xfrm>
            <a:off x="2283324" y="3209940"/>
            <a:ext cx="1212936" cy="707886"/>
          </a:xfrm>
          <a:prstGeom prst="rect">
            <a:avLst/>
          </a:prstGeom>
          <a:noFill/>
          <a:ln w="9525">
            <a:noFill/>
            <a:miter lim="800000"/>
            <a:headEnd/>
            <a:tailEnd/>
          </a:ln>
        </p:spPr>
        <p:txBody>
          <a:bodyPr wrap="squar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Western Hill</a:t>
            </a:r>
          </a:p>
        </p:txBody>
      </p:sp>
      <p:sp>
        <p:nvSpPr>
          <p:cNvPr id="20" name="Freeform 19"/>
          <p:cNvSpPr/>
          <p:nvPr/>
        </p:nvSpPr>
        <p:spPr>
          <a:xfrm>
            <a:off x="5236835" y="3462240"/>
            <a:ext cx="948065" cy="1909957"/>
          </a:xfrm>
          <a:custGeom>
            <a:avLst/>
            <a:gdLst>
              <a:gd name="connsiteX0" fmla="*/ 419100 w 920750"/>
              <a:gd name="connsiteY0" fmla="*/ 0 h 1943100"/>
              <a:gd name="connsiteX1" fmla="*/ 0 w 920750"/>
              <a:gd name="connsiteY1" fmla="*/ 850900 h 1943100"/>
              <a:gd name="connsiteX2" fmla="*/ 311150 w 920750"/>
              <a:gd name="connsiteY2" fmla="*/ 1943100 h 1943100"/>
              <a:gd name="connsiteX3" fmla="*/ 850900 w 920750"/>
              <a:gd name="connsiteY3" fmla="*/ 806450 h 1943100"/>
              <a:gd name="connsiteX4" fmla="*/ 920750 w 920750"/>
              <a:gd name="connsiteY4" fmla="*/ 196850 h 1943100"/>
              <a:gd name="connsiteX5" fmla="*/ 419100 w 920750"/>
              <a:gd name="connsiteY5" fmla="*/ 0 h 1943100"/>
              <a:gd name="connsiteX0" fmla="*/ 420304 w 921954"/>
              <a:gd name="connsiteY0" fmla="*/ 0 h 1943152"/>
              <a:gd name="connsiteX1" fmla="*/ 1204 w 921954"/>
              <a:gd name="connsiteY1" fmla="*/ 850900 h 1943152"/>
              <a:gd name="connsiteX2" fmla="*/ 312354 w 921954"/>
              <a:gd name="connsiteY2" fmla="*/ 1943100 h 1943152"/>
              <a:gd name="connsiteX3" fmla="*/ 852104 w 921954"/>
              <a:gd name="connsiteY3" fmla="*/ 806450 h 1943152"/>
              <a:gd name="connsiteX4" fmla="*/ 921954 w 921954"/>
              <a:gd name="connsiteY4" fmla="*/ 196850 h 1943152"/>
              <a:gd name="connsiteX5" fmla="*/ 420304 w 921954"/>
              <a:gd name="connsiteY5" fmla="*/ 0 h 1943152"/>
              <a:gd name="connsiteX0" fmla="*/ 420304 w 921954"/>
              <a:gd name="connsiteY0" fmla="*/ 0 h 1943152"/>
              <a:gd name="connsiteX1" fmla="*/ 1204 w 921954"/>
              <a:gd name="connsiteY1" fmla="*/ 850900 h 1943152"/>
              <a:gd name="connsiteX2" fmla="*/ 312354 w 921954"/>
              <a:gd name="connsiteY2" fmla="*/ 1943100 h 1943152"/>
              <a:gd name="connsiteX3" fmla="*/ 852104 w 921954"/>
              <a:gd name="connsiteY3" fmla="*/ 806450 h 1943152"/>
              <a:gd name="connsiteX4" fmla="*/ 921954 w 921954"/>
              <a:gd name="connsiteY4" fmla="*/ 196850 h 1943152"/>
              <a:gd name="connsiteX5" fmla="*/ 420304 w 921954"/>
              <a:gd name="connsiteY5" fmla="*/ 0 h 1943152"/>
              <a:gd name="connsiteX0" fmla="*/ 458198 w 959848"/>
              <a:gd name="connsiteY0" fmla="*/ 0 h 1943150"/>
              <a:gd name="connsiteX1" fmla="*/ 39098 w 959848"/>
              <a:gd name="connsiteY1" fmla="*/ 850900 h 1943150"/>
              <a:gd name="connsiteX2" fmla="*/ 350248 w 959848"/>
              <a:gd name="connsiteY2" fmla="*/ 1943100 h 1943150"/>
              <a:gd name="connsiteX3" fmla="*/ 889998 w 959848"/>
              <a:gd name="connsiteY3" fmla="*/ 806450 h 1943150"/>
              <a:gd name="connsiteX4" fmla="*/ 959848 w 959848"/>
              <a:gd name="connsiteY4" fmla="*/ 196850 h 1943150"/>
              <a:gd name="connsiteX5" fmla="*/ 458198 w 959848"/>
              <a:gd name="connsiteY5" fmla="*/ 0 h 1943150"/>
              <a:gd name="connsiteX0" fmla="*/ 446272 w 922522"/>
              <a:gd name="connsiteY0" fmla="*/ 0 h 1930452"/>
              <a:gd name="connsiteX1" fmla="*/ 1772 w 922522"/>
              <a:gd name="connsiteY1" fmla="*/ 838200 h 1930452"/>
              <a:gd name="connsiteX2" fmla="*/ 312922 w 922522"/>
              <a:gd name="connsiteY2" fmla="*/ 1930400 h 1930452"/>
              <a:gd name="connsiteX3" fmla="*/ 852672 w 922522"/>
              <a:gd name="connsiteY3" fmla="*/ 793750 h 1930452"/>
              <a:gd name="connsiteX4" fmla="*/ 922522 w 922522"/>
              <a:gd name="connsiteY4" fmla="*/ 184150 h 1930452"/>
              <a:gd name="connsiteX5" fmla="*/ 446272 w 922522"/>
              <a:gd name="connsiteY5" fmla="*/ 0 h 1930452"/>
              <a:gd name="connsiteX0" fmla="*/ 446272 w 922522"/>
              <a:gd name="connsiteY0" fmla="*/ 0 h 1930452"/>
              <a:gd name="connsiteX1" fmla="*/ 1772 w 922522"/>
              <a:gd name="connsiteY1" fmla="*/ 838200 h 1930452"/>
              <a:gd name="connsiteX2" fmla="*/ 312922 w 922522"/>
              <a:gd name="connsiteY2" fmla="*/ 1930400 h 1930452"/>
              <a:gd name="connsiteX3" fmla="*/ 852672 w 922522"/>
              <a:gd name="connsiteY3" fmla="*/ 793750 h 1930452"/>
              <a:gd name="connsiteX4" fmla="*/ 922522 w 922522"/>
              <a:gd name="connsiteY4" fmla="*/ 184150 h 1930452"/>
              <a:gd name="connsiteX5" fmla="*/ 446272 w 922522"/>
              <a:gd name="connsiteY5" fmla="*/ 0 h 1930452"/>
              <a:gd name="connsiteX0" fmla="*/ 471510 w 947760"/>
              <a:gd name="connsiteY0" fmla="*/ 0 h 1932397"/>
              <a:gd name="connsiteX1" fmla="*/ 1610 w 947760"/>
              <a:gd name="connsiteY1" fmla="*/ 1041400 h 1932397"/>
              <a:gd name="connsiteX2" fmla="*/ 338160 w 947760"/>
              <a:gd name="connsiteY2" fmla="*/ 1930400 h 1932397"/>
              <a:gd name="connsiteX3" fmla="*/ 877910 w 947760"/>
              <a:gd name="connsiteY3" fmla="*/ 793750 h 1932397"/>
              <a:gd name="connsiteX4" fmla="*/ 947760 w 947760"/>
              <a:gd name="connsiteY4" fmla="*/ 184150 h 1932397"/>
              <a:gd name="connsiteX5" fmla="*/ 471510 w 947760"/>
              <a:gd name="connsiteY5" fmla="*/ 0 h 1932397"/>
              <a:gd name="connsiteX0" fmla="*/ 471510 w 947760"/>
              <a:gd name="connsiteY0" fmla="*/ 0 h 1932397"/>
              <a:gd name="connsiteX1" fmla="*/ 1610 w 947760"/>
              <a:gd name="connsiteY1" fmla="*/ 1041400 h 1932397"/>
              <a:gd name="connsiteX2" fmla="*/ 338160 w 947760"/>
              <a:gd name="connsiteY2" fmla="*/ 1930400 h 1932397"/>
              <a:gd name="connsiteX3" fmla="*/ 877910 w 947760"/>
              <a:gd name="connsiteY3" fmla="*/ 793750 h 1932397"/>
              <a:gd name="connsiteX4" fmla="*/ 947760 w 947760"/>
              <a:gd name="connsiteY4" fmla="*/ 184150 h 1932397"/>
              <a:gd name="connsiteX5" fmla="*/ 471510 w 947760"/>
              <a:gd name="connsiteY5" fmla="*/ 0 h 1932397"/>
              <a:gd name="connsiteX0" fmla="*/ 471397 w 947647"/>
              <a:gd name="connsiteY0" fmla="*/ 0 h 1933581"/>
              <a:gd name="connsiteX1" fmla="*/ 1497 w 947647"/>
              <a:gd name="connsiteY1" fmla="*/ 1041400 h 1933581"/>
              <a:gd name="connsiteX2" fmla="*/ 338047 w 947647"/>
              <a:gd name="connsiteY2" fmla="*/ 1930400 h 1933581"/>
              <a:gd name="connsiteX3" fmla="*/ 769847 w 947647"/>
              <a:gd name="connsiteY3" fmla="*/ 723900 h 1933581"/>
              <a:gd name="connsiteX4" fmla="*/ 947647 w 947647"/>
              <a:gd name="connsiteY4" fmla="*/ 184150 h 1933581"/>
              <a:gd name="connsiteX5" fmla="*/ 471397 w 947647"/>
              <a:gd name="connsiteY5" fmla="*/ 0 h 1933581"/>
              <a:gd name="connsiteX0" fmla="*/ 471309 w 947559"/>
              <a:gd name="connsiteY0" fmla="*/ 0 h 1941836"/>
              <a:gd name="connsiteX1" fmla="*/ 1409 w 947559"/>
              <a:gd name="connsiteY1" fmla="*/ 1041400 h 1941836"/>
              <a:gd name="connsiteX2" fmla="*/ 337959 w 947559"/>
              <a:gd name="connsiteY2" fmla="*/ 1930400 h 1941836"/>
              <a:gd name="connsiteX3" fmla="*/ 674509 w 947559"/>
              <a:gd name="connsiteY3" fmla="*/ 1492250 h 1941836"/>
              <a:gd name="connsiteX4" fmla="*/ 769759 w 947559"/>
              <a:gd name="connsiteY4" fmla="*/ 723900 h 1941836"/>
              <a:gd name="connsiteX5" fmla="*/ 947559 w 947559"/>
              <a:gd name="connsiteY5" fmla="*/ 184150 h 1941836"/>
              <a:gd name="connsiteX6" fmla="*/ 471309 w 947559"/>
              <a:gd name="connsiteY6" fmla="*/ 0 h 1941836"/>
              <a:gd name="connsiteX0" fmla="*/ 471437 w 947687"/>
              <a:gd name="connsiteY0" fmla="*/ 0 h 1930485"/>
              <a:gd name="connsiteX1" fmla="*/ 1537 w 947687"/>
              <a:gd name="connsiteY1" fmla="*/ 1041400 h 1930485"/>
              <a:gd name="connsiteX2" fmla="*/ 338087 w 947687"/>
              <a:gd name="connsiteY2" fmla="*/ 1930400 h 1930485"/>
              <a:gd name="connsiteX3" fmla="*/ 674637 w 947687"/>
              <a:gd name="connsiteY3" fmla="*/ 1492250 h 1930485"/>
              <a:gd name="connsiteX4" fmla="*/ 769887 w 947687"/>
              <a:gd name="connsiteY4" fmla="*/ 723900 h 1930485"/>
              <a:gd name="connsiteX5" fmla="*/ 947687 w 947687"/>
              <a:gd name="connsiteY5" fmla="*/ 184150 h 1930485"/>
              <a:gd name="connsiteX6" fmla="*/ 471437 w 947687"/>
              <a:gd name="connsiteY6" fmla="*/ 0 h 1930485"/>
              <a:gd name="connsiteX0" fmla="*/ 471815 w 948065"/>
              <a:gd name="connsiteY0" fmla="*/ 0 h 1898747"/>
              <a:gd name="connsiteX1" fmla="*/ 1915 w 948065"/>
              <a:gd name="connsiteY1" fmla="*/ 1041400 h 1898747"/>
              <a:gd name="connsiteX2" fmla="*/ 325765 w 948065"/>
              <a:gd name="connsiteY2" fmla="*/ 1898650 h 1898747"/>
              <a:gd name="connsiteX3" fmla="*/ 675015 w 948065"/>
              <a:gd name="connsiteY3" fmla="*/ 1492250 h 1898747"/>
              <a:gd name="connsiteX4" fmla="*/ 770265 w 948065"/>
              <a:gd name="connsiteY4" fmla="*/ 723900 h 1898747"/>
              <a:gd name="connsiteX5" fmla="*/ 948065 w 948065"/>
              <a:gd name="connsiteY5" fmla="*/ 184150 h 1898747"/>
              <a:gd name="connsiteX6" fmla="*/ 471815 w 948065"/>
              <a:gd name="connsiteY6" fmla="*/ 0 h 1898747"/>
              <a:gd name="connsiteX0" fmla="*/ 471815 w 948522"/>
              <a:gd name="connsiteY0" fmla="*/ 0 h 1898747"/>
              <a:gd name="connsiteX1" fmla="*/ 1915 w 948522"/>
              <a:gd name="connsiteY1" fmla="*/ 1041400 h 1898747"/>
              <a:gd name="connsiteX2" fmla="*/ 325765 w 948522"/>
              <a:gd name="connsiteY2" fmla="*/ 1898650 h 1898747"/>
              <a:gd name="connsiteX3" fmla="*/ 675015 w 948522"/>
              <a:gd name="connsiteY3" fmla="*/ 1492250 h 1898747"/>
              <a:gd name="connsiteX4" fmla="*/ 770265 w 948522"/>
              <a:gd name="connsiteY4" fmla="*/ 723900 h 1898747"/>
              <a:gd name="connsiteX5" fmla="*/ 948065 w 948522"/>
              <a:gd name="connsiteY5" fmla="*/ 184150 h 1898747"/>
              <a:gd name="connsiteX6" fmla="*/ 833765 w 948522"/>
              <a:gd name="connsiteY6" fmla="*/ 50800 h 1898747"/>
              <a:gd name="connsiteX7" fmla="*/ 471815 w 948522"/>
              <a:gd name="connsiteY7" fmla="*/ 0 h 1898747"/>
              <a:gd name="connsiteX0" fmla="*/ 471815 w 948522"/>
              <a:gd name="connsiteY0" fmla="*/ 9956 h 1908703"/>
              <a:gd name="connsiteX1" fmla="*/ 1915 w 948522"/>
              <a:gd name="connsiteY1" fmla="*/ 1051356 h 1908703"/>
              <a:gd name="connsiteX2" fmla="*/ 325765 w 948522"/>
              <a:gd name="connsiteY2" fmla="*/ 1908606 h 1908703"/>
              <a:gd name="connsiteX3" fmla="*/ 675015 w 948522"/>
              <a:gd name="connsiteY3" fmla="*/ 1502206 h 1908703"/>
              <a:gd name="connsiteX4" fmla="*/ 770265 w 948522"/>
              <a:gd name="connsiteY4" fmla="*/ 733856 h 1908703"/>
              <a:gd name="connsiteX5" fmla="*/ 948065 w 948522"/>
              <a:gd name="connsiteY5" fmla="*/ 194106 h 1908703"/>
              <a:gd name="connsiteX6" fmla="*/ 833765 w 948522"/>
              <a:gd name="connsiteY6" fmla="*/ 60756 h 1908703"/>
              <a:gd name="connsiteX7" fmla="*/ 471815 w 948522"/>
              <a:gd name="connsiteY7" fmla="*/ 9956 h 1908703"/>
              <a:gd name="connsiteX0" fmla="*/ 471815 w 948522"/>
              <a:gd name="connsiteY0" fmla="*/ 11210 h 1909957"/>
              <a:gd name="connsiteX1" fmla="*/ 1915 w 948522"/>
              <a:gd name="connsiteY1" fmla="*/ 1052610 h 1909957"/>
              <a:gd name="connsiteX2" fmla="*/ 325765 w 948522"/>
              <a:gd name="connsiteY2" fmla="*/ 1909860 h 1909957"/>
              <a:gd name="connsiteX3" fmla="*/ 675015 w 948522"/>
              <a:gd name="connsiteY3" fmla="*/ 1503460 h 1909957"/>
              <a:gd name="connsiteX4" fmla="*/ 770265 w 948522"/>
              <a:gd name="connsiteY4" fmla="*/ 735110 h 1909957"/>
              <a:gd name="connsiteX5" fmla="*/ 948065 w 948522"/>
              <a:gd name="connsiteY5" fmla="*/ 195360 h 1909957"/>
              <a:gd name="connsiteX6" fmla="*/ 833765 w 948522"/>
              <a:gd name="connsiteY6" fmla="*/ 62010 h 1909957"/>
              <a:gd name="connsiteX7" fmla="*/ 471815 w 948522"/>
              <a:gd name="connsiteY7" fmla="*/ 11210 h 1909957"/>
              <a:gd name="connsiteX0" fmla="*/ 471815 w 948065"/>
              <a:gd name="connsiteY0" fmla="*/ 11210 h 1909957"/>
              <a:gd name="connsiteX1" fmla="*/ 1915 w 948065"/>
              <a:gd name="connsiteY1" fmla="*/ 1052610 h 1909957"/>
              <a:gd name="connsiteX2" fmla="*/ 325765 w 948065"/>
              <a:gd name="connsiteY2" fmla="*/ 1909860 h 1909957"/>
              <a:gd name="connsiteX3" fmla="*/ 675015 w 948065"/>
              <a:gd name="connsiteY3" fmla="*/ 1503460 h 1909957"/>
              <a:gd name="connsiteX4" fmla="*/ 770265 w 948065"/>
              <a:gd name="connsiteY4" fmla="*/ 735110 h 1909957"/>
              <a:gd name="connsiteX5" fmla="*/ 948065 w 948065"/>
              <a:gd name="connsiteY5" fmla="*/ 195360 h 1909957"/>
              <a:gd name="connsiteX6" fmla="*/ 833765 w 948065"/>
              <a:gd name="connsiteY6" fmla="*/ 62010 h 1909957"/>
              <a:gd name="connsiteX7" fmla="*/ 471815 w 948065"/>
              <a:gd name="connsiteY7" fmla="*/ 11210 h 1909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8065" h="1909957">
                <a:moveTo>
                  <a:pt x="471815" y="11210"/>
                </a:moveTo>
                <a:cubicBezTo>
                  <a:pt x="331057" y="488518"/>
                  <a:pt x="26257" y="736168"/>
                  <a:pt x="1915" y="1052610"/>
                </a:cubicBezTo>
                <a:cubicBezTo>
                  <a:pt x="-22427" y="1369052"/>
                  <a:pt x="190841" y="1904670"/>
                  <a:pt x="325765" y="1909860"/>
                </a:cubicBezTo>
                <a:cubicBezTo>
                  <a:pt x="463348" y="1915152"/>
                  <a:pt x="603048" y="1704543"/>
                  <a:pt x="675015" y="1503460"/>
                </a:cubicBezTo>
                <a:cubicBezTo>
                  <a:pt x="746982" y="1302377"/>
                  <a:pt x="724757" y="953127"/>
                  <a:pt x="770265" y="735110"/>
                </a:cubicBezTo>
                <a:cubicBezTo>
                  <a:pt x="815773" y="517093"/>
                  <a:pt x="886153" y="339293"/>
                  <a:pt x="948065" y="195360"/>
                </a:cubicBezTo>
                <a:cubicBezTo>
                  <a:pt x="869748" y="163610"/>
                  <a:pt x="912082" y="93760"/>
                  <a:pt x="833765" y="62010"/>
                </a:cubicBezTo>
                <a:cubicBezTo>
                  <a:pt x="767883" y="33171"/>
                  <a:pt x="618659" y="-24244"/>
                  <a:pt x="471815" y="11210"/>
                </a:cubicBezTo>
                <a:close/>
              </a:path>
            </a:pathLst>
          </a:custGeom>
          <a:noFill/>
          <a:ln w="22225" cap="flat" cmpd="sng" algn="ctr">
            <a:solidFill>
              <a:srgbClr val="FEFF00"/>
            </a:solidFill>
            <a:prstDash val="sysDash"/>
            <a:round/>
            <a:headEnd type="none" w="med" len="med"/>
            <a:tailEnd type="arrow" w="med" len="med"/>
          </a:ln>
          <a:effectLst>
            <a:glow rad="50800">
              <a:srgbClr val="000000">
                <a:alpha val="60000"/>
              </a:srgbClr>
            </a:glow>
          </a:effectLst>
        </p:spPr>
        <p:txBody>
          <a:bodyPr rtlCol="0" anchor="ctr"/>
          <a:lstStyle/>
          <a:p>
            <a:pPr algn="ctr"/>
            <a:endParaRPr lang="en-US">
              <a:solidFill>
                <a:schemeClr val="tx1"/>
              </a:solidFill>
            </a:endParaRPr>
          </a:p>
        </p:txBody>
      </p:sp>
      <p:sp>
        <p:nvSpPr>
          <p:cNvPr id="21" name="Freeform 20"/>
          <p:cNvSpPr/>
          <p:nvPr/>
        </p:nvSpPr>
        <p:spPr>
          <a:xfrm>
            <a:off x="5781675" y="3589338"/>
            <a:ext cx="204787" cy="161925"/>
          </a:xfrm>
          <a:custGeom>
            <a:avLst/>
            <a:gdLst>
              <a:gd name="connsiteX0" fmla="*/ 25400 w 190500"/>
              <a:gd name="connsiteY0" fmla="*/ 0 h 171450"/>
              <a:gd name="connsiteX1" fmla="*/ 0 w 190500"/>
              <a:gd name="connsiteY1" fmla="*/ 146050 h 171450"/>
              <a:gd name="connsiteX2" fmla="*/ 114300 w 190500"/>
              <a:gd name="connsiteY2" fmla="*/ 171450 h 171450"/>
              <a:gd name="connsiteX3" fmla="*/ 190500 w 190500"/>
              <a:gd name="connsiteY3" fmla="*/ 44450 h 171450"/>
              <a:gd name="connsiteX4" fmla="*/ 25400 w 190500"/>
              <a:gd name="connsiteY4" fmla="*/ 0 h 171450"/>
              <a:gd name="connsiteX0" fmla="*/ 61119 w 190500"/>
              <a:gd name="connsiteY0" fmla="*/ 0 h 161925"/>
              <a:gd name="connsiteX1" fmla="*/ 0 w 190500"/>
              <a:gd name="connsiteY1" fmla="*/ 136525 h 161925"/>
              <a:gd name="connsiteX2" fmla="*/ 114300 w 190500"/>
              <a:gd name="connsiteY2" fmla="*/ 161925 h 161925"/>
              <a:gd name="connsiteX3" fmla="*/ 190500 w 190500"/>
              <a:gd name="connsiteY3" fmla="*/ 34925 h 161925"/>
              <a:gd name="connsiteX4" fmla="*/ 61119 w 190500"/>
              <a:gd name="connsiteY4" fmla="*/ 0 h 161925"/>
              <a:gd name="connsiteX0" fmla="*/ 75406 w 204787"/>
              <a:gd name="connsiteY0" fmla="*/ 0 h 161925"/>
              <a:gd name="connsiteX1" fmla="*/ 0 w 204787"/>
              <a:gd name="connsiteY1" fmla="*/ 127000 h 161925"/>
              <a:gd name="connsiteX2" fmla="*/ 128587 w 204787"/>
              <a:gd name="connsiteY2" fmla="*/ 161925 h 161925"/>
              <a:gd name="connsiteX3" fmla="*/ 204787 w 204787"/>
              <a:gd name="connsiteY3" fmla="*/ 34925 h 161925"/>
              <a:gd name="connsiteX4" fmla="*/ 75406 w 204787"/>
              <a:gd name="connsiteY4" fmla="*/ 0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87" h="161925">
                <a:moveTo>
                  <a:pt x="75406" y="0"/>
                </a:moveTo>
                <a:lnTo>
                  <a:pt x="0" y="127000"/>
                </a:lnTo>
                <a:lnTo>
                  <a:pt x="128587" y="161925"/>
                </a:lnTo>
                <a:lnTo>
                  <a:pt x="204787" y="34925"/>
                </a:lnTo>
                <a:lnTo>
                  <a:pt x="75406" y="0"/>
                </a:lnTo>
                <a:close/>
              </a:path>
            </a:pathLst>
          </a:custGeom>
          <a:solidFill>
            <a:srgbClr val="FEFF00">
              <a:alpha val="30000"/>
            </a:srgbClr>
          </a:solidFill>
          <a:ln w="22225" cap="flat" cmpd="sng" algn="ctr">
            <a:solidFill>
              <a:srgbClr val="FEFF00"/>
            </a:solidFill>
            <a:prstDash val="sysDash"/>
            <a:round/>
            <a:headEnd type="none" w="med" len="med"/>
            <a:tailEnd type="arrow" w="med" len="med"/>
          </a:ln>
          <a:effectLst>
            <a:glow rad="50800">
              <a:srgbClr val="000000">
                <a:alpha val="60000"/>
              </a:srgbClr>
            </a:glow>
          </a:effectLst>
        </p:spPr>
        <p:txBody>
          <a:bodyPr rtlCol="0" anchor="ctr"/>
          <a:lstStyle/>
          <a:p>
            <a:pPr algn="ctr"/>
            <a:endParaRPr lang="en-US">
              <a:solidFill>
                <a:schemeClr val="tx1"/>
              </a:solidFill>
            </a:endParaRPr>
          </a:p>
        </p:txBody>
      </p:sp>
      <p:cxnSp>
        <p:nvCxnSpPr>
          <p:cNvPr id="24" name="Straight Arrow Connector 23"/>
          <p:cNvCxnSpPr/>
          <p:nvPr/>
        </p:nvCxnSpPr>
        <p:spPr>
          <a:xfrm flipH="1">
            <a:off x="6023519" y="3693207"/>
            <a:ext cx="549654" cy="0"/>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effectLst>
        </p:spPr>
      </p:cxnSp>
      <p:sp>
        <p:nvSpPr>
          <p:cNvPr id="25" name="Text Box 6"/>
          <p:cNvSpPr txBox="1">
            <a:spLocks noChangeArrowheads="1"/>
          </p:cNvSpPr>
          <p:nvPr/>
        </p:nvSpPr>
        <p:spPr bwMode="auto">
          <a:xfrm>
            <a:off x="6581775" y="3356012"/>
            <a:ext cx="1036418" cy="707886"/>
          </a:xfrm>
          <a:prstGeom prst="rect">
            <a:avLst/>
          </a:prstGeom>
          <a:noFill/>
          <a:ln w="9525">
            <a:noFill/>
            <a:miter lim="800000"/>
            <a:headEnd/>
            <a:tailEnd/>
          </a:ln>
        </p:spPr>
        <p:txBody>
          <a:bodyPr wrap="square">
            <a:spAutoFit/>
          </a:bodyPr>
          <a:lstStyle/>
          <a:p>
            <a:pPr algn="ctr">
              <a:defRPr/>
            </a:pPr>
            <a:r>
              <a:rPr lang="en-US" sz="2000" dirty="0">
                <a:solidFill>
                  <a:srgbClr val="FEFF00"/>
                </a:solidFill>
                <a:effectLst>
                  <a:glow rad="76200">
                    <a:prstClr val="black">
                      <a:alpha val="60000"/>
                    </a:prstClr>
                  </a:glow>
                </a:effectLst>
                <a:cs typeface="Calibri" pitchFamily="34" charset="0"/>
              </a:rPr>
              <a:t>David’s Palace</a:t>
            </a:r>
          </a:p>
        </p:txBody>
      </p:sp>
    </p:spTree>
    <p:extLst>
      <p:ext uri="{BB962C8B-B14F-4D97-AF65-F5344CB8AC3E}">
        <p14:creationId xmlns:p14="http://schemas.microsoft.com/office/powerpoint/2010/main" val="309029733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BFC7E0A-8750-4677-9187-87521D8C67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a:t>
            </a:r>
            <a:r>
              <a:rPr lang="en-US" dirty="0" err="1"/>
              <a:t>Aravnah</a:t>
            </a:r>
            <a:r>
              <a:rPr lang="en-US" dirty="0"/>
              <a:t> the Jebusite Street” street sign in Jerusalem</a:t>
            </a:r>
          </a:p>
        </p:txBody>
      </p:sp>
      <p:sp>
        <p:nvSpPr>
          <p:cNvPr id="3" name="Text Placeholder 2"/>
          <p:cNvSpPr>
            <a:spLocks noGrp="1"/>
          </p:cNvSpPr>
          <p:nvPr>
            <p:ph type="body" sz="quarter" idx="12"/>
          </p:nvPr>
        </p:nvSpPr>
        <p:spPr/>
        <p:txBody>
          <a:bodyPr/>
          <a:lstStyle/>
          <a:p>
            <a:r>
              <a:rPr lang="is-IS" dirty="0"/>
              <a:t>24:16</a:t>
            </a:r>
            <a:endParaRPr lang="en-US" dirty="0"/>
          </a:p>
        </p:txBody>
      </p:sp>
      <p:sp>
        <p:nvSpPr>
          <p:cNvPr id="4" name="Title 3"/>
          <p:cNvSpPr>
            <a:spLocks noGrp="1"/>
          </p:cNvSpPr>
          <p:nvPr>
            <p:ph type="title"/>
          </p:nvPr>
        </p:nvSpPr>
        <p:spPr/>
        <p:txBody>
          <a:bodyPr/>
          <a:lstStyle/>
          <a:p>
            <a:r>
              <a:rPr lang="en-US" dirty="0"/>
              <a:t>And the angel of Yahweh was by the threshing floor of Araunah the Jebusite</a:t>
            </a:r>
          </a:p>
        </p:txBody>
      </p:sp>
    </p:spTree>
    <p:extLst>
      <p:ext uri="{BB962C8B-B14F-4D97-AF65-F5344CB8AC3E}">
        <p14:creationId xmlns:p14="http://schemas.microsoft.com/office/powerpoint/2010/main" val="381114458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Sheep near Jerusalem (from the northeast) dad186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7179"/>
            <a:ext cx="9144001" cy="62636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Sheep near Jerusalem (from the northeast)</a:t>
            </a:r>
          </a:p>
        </p:txBody>
      </p:sp>
      <p:sp>
        <p:nvSpPr>
          <p:cNvPr id="3" name="Text Placeholder 2"/>
          <p:cNvSpPr>
            <a:spLocks noGrp="1"/>
          </p:cNvSpPr>
          <p:nvPr>
            <p:ph type="body" sz="quarter" idx="12"/>
          </p:nvPr>
        </p:nvSpPr>
        <p:spPr/>
        <p:txBody>
          <a:bodyPr/>
          <a:lstStyle/>
          <a:p>
            <a:r>
              <a:rPr lang="en-US"/>
              <a:t>24:17</a:t>
            </a:r>
          </a:p>
        </p:txBody>
      </p:sp>
      <p:sp>
        <p:nvSpPr>
          <p:cNvPr id="4" name="Title 3"/>
          <p:cNvSpPr>
            <a:spLocks noGrp="1"/>
          </p:cNvSpPr>
          <p:nvPr>
            <p:ph type="title"/>
          </p:nvPr>
        </p:nvSpPr>
        <p:spPr/>
        <p:txBody>
          <a:bodyPr/>
          <a:lstStyle/>
          <a:p>
            <a:r>
              <a:rPr lang="en-US" dirty="0"/>
              <a:t>David spoke to Yahweh . . . “I have sinned, but these sheep, what have they done?”</a:t>
            </a:r>
          </a:p>
        </p:txBody>
      </p:sp>
    </p:spTree>
    <p:extLst>
      <p:ext uri="{BB962C8B-B14F-4D97-AF65-F5344CB8AC3E}">
        <p14:creationId xmlns:p14="http://schemas.microsoft.com/office/powerpoint/2010/main" val="135011755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Mark IBEX 2019-pcb\Israel Museum\Tel Dan Inscription, earliest known mention of David, 9th c BC, mjb1904166302.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Tel Dan Inscription, Aramaic inscription with earliest known mention of David, 9th century BC</a:t>
            </a:r>
          </a:p>
        </p:txBody>
      </p:sp>
      <p:sp>
        <p:nvSpPr>
          <p:cNvPr id="3" name="Text Placeholder 2"/>
          <p:cNvSpPr>
            <a:spLocks noGrp="1"/>
          </p:cNvSpPr>
          <p:nvPr>
            <p:ph type="body" sz="quarter" idx="12"/>
          </p:nvPr>
        </p:nvSpPr>
        <p:spPr/>
        <p:txBody>
          <a:bodyPr/>
          <a:lstStyle/>
          <a:p>
            <a:r>
              <a:rPr lang="en-US" dirty="0"/>
              <a:t>24:17</a:t>
            </a:r>
          </a:p>
        </p:txBody>
      </p:sp>
      <p:sp>
        <p:nvSpPr>
          <p:cNvPr id="4" name="Title 3"/>
          <p:cNvSpPr>
            <a:spLocks noGrp="1"/>
          </p:cNvSpPr>
          <p:nvPr>
            <p:ph type="title"/>
          </p:nvPr>
        </p:nvSpPr>
        <p:spPr/>
        <p:txBody>
          <a:bodyPr/>
          <a:lstStyle/>
          <a:p>
            <a:r>
              <a:rPr lang="en-US" dirty="0"/>
              <a:t>Please let your hand be against me and against my father’s house </a:t>
            </a:r>
          </a:p>
        </p:txBody>
      </p:sp>
    </p:spTree>
    <p:extLst>
      <p:ext uri="{BB962C8B-B14F-4D97-AF65-F5344CB8AC3E}">
        <p14:creationId xmlns:p14="http://schemas.microsoft.com/office/powerpoint/2010/main" val="138458903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Moza temple\Motza temple, courtyard with altar and tabun, looking south, cl08102064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Altar of uncut stones at </a:t>
            </a:r>
            <a:r>
              <a:rPr lang="en-US" dirty="0" err="1"/>
              <a:t>Moza</a:t>
            </a:r>
            <a:r>
              <a:rPr lang="en-US" dirty="0"/>
              <a:t>, circa 950 BC</a:t>
            </a:r>
          </a:p>
        </p:txBody>
      </p:sp>
      <p:sp>
        <p:nvSpPr>
          <p:cNvPr id="3" name="Text Placeholder 2"/>
          <p:cNvSpPr>
            <a:spLocks noGrp="1"/>
          </p:cNvSpPr>
          <p:nvPr>
            <p:ph type="body" sz="quarter" idx="12"/>
          </p:nvPr>
        </p:nvSpPr>
        <p:spPr/>
        <p:txBody>
          <a:bodyPr/>
          <a:lstStyle/>
          <a:p>
            <a:r>
              <a:rPr lang="en-US"/>
              <a:t>24:18</a:t>
            </a:r>
          </a:p>
        </p:txBody>
      </p:sp>
      <p:sp>
        <p:nvSpPr>
          <p:cNvPr id="4" name="Title 3"/>
          <p:cNvSpPr>
            <a:spLocks noGrp="1"/>
          </p:cNvSpPr>
          <p:nvPr>
            <p:ph type="title"/>
          </p:nvPr>
        </p:nvSpPr>
        <p:spPr/>
        <p:txBody>
          <a:bodyPr/>
          <a:lstStyle/>
          <a:p>
            <a:r>
              <a:rPr lang="en-US" dirty="0"/>
              <a:t>Gad said to David . . . “Go build an altar to Yahweh at the threshing floor of Araunah”</a:t>
            </a:r>
          </a:p>
        </p:txBody>
      </p:sp>
    </p:spTree>
    <p:extLst>
      <p:ext uri="{BB962C8B-B14F-4D97-AF65-F5344CB8AC3E}">
        <p14:creationId xmlns:p14="http://schemas.microsoft.com/office/powerpoint/2010/main" val="2323516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b="2222"/>
          <a:stretch/>
        </p:blipFill>
        <p:spPr>
          <a:xfrm>
            <a:off x="2038535" y="152400"/>
            <a:ext cx="5066930" cy="6705600"/>
          </a:xfrm>
          <a:prstGeom prst="rect">
            <a:avLst/>
          </a:prstGeom>
        </p:spPr>
      </p:pic>
      <p:sp>
        <p:nvSpPr>
          <p:cNvPr id="2" name="Text Placeholder 1"/>
          <p:cNvSpPr>
            <a:spLocks noGrp="1"/>
          </p:cNvSpPr>
          <p:nvPr>
            <p:ph type="body" sz="quarter" idx="10"/>
          </p:nvPr>
        </p:nvSpPr>
        <p:spPr/>
        <p:txBody>
          <a:bodyPr/>
          <a:lstStyle/>
          <a:p>
            <a:r>
              <a:rPr lang="en-US" dirty="0"/>
              <a:t>Sumerian multiplication table from Nippur, 18th century BC</a:t>
            </a:r>
          </a:p>
        </p:txBody>
      </p:sp>
      <p:sp>
        <p:nvSpPr>
          <p:cNvPr id="3" name="Text Placeholder 2"/>
          <p:cNvSpPr>
            <a:spLocks noGrp="1"/>
          </p:cNvSpPr>
          <p:nvPr>
            <p:ph type="body" sz="quarter" idx="12"/>
          </p:nvPr>
        </p:nvSpPr>
        <p:spPr/>
        <p:txBody>
          <a:bodyPr/>
          <a:lstStyle/>
          <a:p>
            <a:r>
              <a:rPr lang="en-US" dirty="0"/>
              <a:t>24:3</a:t>
            </a:r>
          </a:p>
        </p:txBody>
      </p:sp>
      <p:sp>
        <p:nvSpPr>
          <p:cNvPr id="4" name="Title 3"/>
          <p:cNvSpPr>
            <a:spLocks noGrp="1"/>
          </p:cNvSpPr>
          <p:nvPr>
            <p:ph type="title"/>
          </p:nvPr>
        </p:nvSpPr>
        <p:spPr/>
        <p:txBody>
          <a:bodyPr/>
          <a:lstStyle/>
          <a:p>
            <a:r>
              <a:rPr lang="en-US" dirty="0"/>
              <a:t>Joab said, “May Yahweh your God add to the people a hundred times more than they are”</a:t>
            </a:r>
          </a:p>
        </p:txBody>
      </p:sp>
    </p:spTree>
    <p:extLst>
      <p:ext uri="{BB962C8B-B14F-4D97-AF65-F5344CB8AC3E}">
        <p14:creationId xmlns:p14="http://schemas.microsoft.com/office/powerpoint/2010/main" val="22002618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PCB size\Mark IBEX 2019-pcb\Israel Museum\Four-horned altar, sandstone, from Beersheba, 8th c BC, mjb1904166273.jpg"/>
          <p:cNvPicPr>
            <a:picLocks noChangeAspect="1" noChangeArrowheads="1"/>
          </p:cNvPicPr>
          <p:nvPr/>
        </p:nvPicPr>
        <p:blipFill rotWithShape="1">
          <a:blip r:embed="rId3">
            <a:extLst>
              <a:ext uri="{28A0092B-C50C-407E-A947-70E740481C1C}">
                <a14:useLocalDpi xmlns:a14="http://schemas.microsoft.com/office/drawing/2010/main" val="0"/>
              </a:ext>
            </a:extLst>
          </a:blip>
          <a:srcRect l="4471" r="5595"/>
          <a:stretch/>
        </p:blipFill>
        <p:spPr bwMode="auto">
          <a:xfrm>
            <a:off x="0" y="1"/>
            <a:ext cx="9144000" cy="6781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Four-horned altar from Beersheba, 8th century BC</a:t>
            </a:r>
          </a:p>
        </p:txBody>
      </p:sp>
      <p:sp>
        <p:nvSpPr>
          <p:cNvPr id="3" name="Text Placeholder 2"/>
          <p:cNvSpPr>
            <a:spLocks noGrp="1"/>
          </p:cNvSpPr>
          <p:nvPr>
            <p:ph type="body" sz="quarter" idx="12"/>
          </p:nvPr>
        </p:nvSpPr>
        <p:spPr/>
        <p:txBody>
          <a:bodyPr/>
          <a:lstStyle/>
          <a:p>
            <a:r>
              <a:rPr lang="en-US"/>
              <a:t>24:18</a:t>
            </a:r>
          </a:p>
        </p:txBody>
      </p:sp>
      <p:sp>
        <p:nvSpPr>
          <p:cNvPr id="4" name="Title 3"/>
          <p:cNvSpPr>
            <a:spLocks noGrp="1"/>
          </p:cNvSpPr>
          <p:nvPr>
            <p:ph type="title"/>
          </p:nvPr>
        </p:nvSpPr>
        <p:spPr/>
        <p:txBody>
          <a:bodyPr/>
          <a:lstStyle/>
          <a:p>
            <a:r>
              <a:rPr lang="en-US" dirty="0"/>
              <a:t>Gad said to David . . . “Go build an altar to Yahweh at the threshing floor of Araunah”</a:t>
            </a:r>
          </a:p>
        </p:txBody>
      </p:sp>
    </p:spTree>
    <p:extLst>
      <p:ext uri="{BB962C8B-B14F-4D97-AF65-F5344CB8AC3E}">
        <p14:creationId xmlns:p14="http://schemas.microsoft.com/office/powerpoint/2010/main" val="201267379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2 HVHL\49 American Colony Matson additional\Matson15k1\Life and customs\Winepress cut in rock near Hebron road, mat156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463"/>
            <a:ext cx="9144000" cy="682148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Man walking along the Hebron road</a:t>
            </a:r>
          </a:p>
        </p:txBody>
      </p:sp>
      <p:sp>
        <p:nvSpPr>
          <p:cNvPr id="3" name="Text Placeholder 2"/>
          <p:cNvSpPr>
            <a:spLocks noGrp="1"/>
          </p:cNvSpPr>
          <p:nvPr>
            <p:ph type="body" sz="quarter" idx="12"/>
          </p:nvPr>
        </p:nvSpPr>
        <p:spPr/>
        <p:txBody>
          <a:bodyPr/>
          <a:lstStyle/>
          <a:p>
            <a:r>
              <a:rPr lang="en-US" dirty="0"/>
              <a:t>24:19</a:t>
            </a:r>
          </a:p>
        </p:txBody>
      </p:sp>
      <p:sp>
        <p:nvSpPr>
          <p:cNvPr id="4" name="Title 3"/>
          <p:cNvSpPr>
            <a:spLocks noGrp="1"/>
          </p:cNvSpPr>
          <p:nvPr>
            <p:ph type="title"/>
          </p:nvPr>
        </p:nvSpPr>
        <p:spPr/>
        <p:txBody>
          <a:bodyPr/>
          <a:lstStyle/>
          <a:p>
            <a:r>
              <a:rPr lang="en-US" dirty="0"/>
              <a:t>So David went up, as Yahweh had commanded through Gad</a:t>
            </a:r>
          </a:p>
        </p:txBody>
      </p:sp>
    </p:spTree>
    <p:extLst>
      <p:ext uri="{BB962C8B-B14F-4D97-AF65-F5344CB8AC3E}">
        <p14:creationId xmlns:p14="http://schemas.microsoft.com/office/powerpoint/2010/main" val="163334162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1b PLBL, PCB size\05 Negev and the Wilderness\Beersheba\Beersheba approach road to gate, tb122304336.jpg"/>
          <p:cNvPicPr>
            <a:picLocks noChangeAspect="1" noChangeArrowheads="1"/>
          </p:cNvPicPr>
          <p:nvPr/>
        </p:nvPicPr>
        <p:blipFill rotWithShape="1">
          <a:blip r:embed="rId3">
            <a:extLst>
              <a:ext uri="{28A0092B-C50C-407E-A947-70E740481C1C}">
                <a14:useLocalDpi xmlns:a14="http://schemas.microsoft.com/office/drawing/2010/main" val="0"/>
              </a:ext>
            </a:extLst>
          </a:blip>
          <a:srcRect r="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Iron Age road leading to the city gate at Beersheba</a:t>
            </a:r>
          </a:p>
        </p:txBody>
      </p:sp>
      <p:sp>
        <p:nvSpPr>
          <p:cNvPr id="3" name="Text Placeholder 2"/>
          <p:cNvSpPr>
            <a:spLocks noGrp="1"/>
          </p:cNvSpPr>
          <p:nvPr>
            <p:ph type="body" sz="quarter" idx="12"/>
          </p:nvPr>
        </p:nvSpPr>
        <p:spPr/>
        <p:txBody>
          <a:bodyPr/>
          <a:lstStyle/>
          <a:p>
            <a:r>
              <a:rPr lang="en-US" dirty="0"/>
              <a:t>24:19</a:t>
            </a:r>
          </a:p>
        </p:txBody>
      </p:sp>
      <p:sp>
        <p:nvSpPr>
          <p:cNvPr id="4" name="Title 3"/>
          <p:cNvSpPr>
            <a:spLocks noGrp="1"/>
          </p:cNvSpPr>
          <p:nvPr>
            <p:ph type="title"/>
          </p:nvPr>
        </p:nvSpPr>
        <p:spPr/>
        <p:txBody>
          <a:bodyPr/>
          <a:lstStyle/>
          <a:p>
            <a:r>
              <a:rPr lang="en-US" dirty="0"/>
              <a:t>So David went up, as Yahweh had commanded through Gad</a:t>
            </a:r>
          </a:p>
        </p:txBody>
      </p:sp>
    </p:spTree>
    <p:extLst>
      <p:ext uri="{BB962C8B-B14F-4D97-AF65-F5344CB8AC3E}">
        <p14:creationId xmlns:p14="http://schemas.microsoft.com/office/powerpoint/2010/main" val="155596075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8B86333B-30AE-4137-AF79-0C22C500A6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3736"/>
            <a:ext cx="9144000" cy="6510528"/>
          </a:xfrm>
          <a:prstGeom prst="rect">
            <a:avLst/>
          </a:prstGeom>
        </p:spPr>
      </p:pic>
      <p:sp>
        <p:nvSpPr>
          <p:cNvPr id="2" name="Text Placeholder 1"/>
          <p:cNvSpPr>
            <a:spLocks noGrp="1"/>
          </p:cNvSpPr>
          <p:nvPr>
            <p:ph type="body" sz="quarter" idx="10"/>
          </p:nvPr>
        </p:nvSpPr>
        <p:spPr/>
        <p:txBody>
          <a:bodyPr/>
          <a:lstStyle/>
          <a:p>
            <a:r>
              <a:rPr lang="en-US" dirty="0"/>
              <a:t>Bowing courtiers kissing the ground, from Tell el-Amarna, reign of Akhenaten, 14th century BC</a:t>
            </a:r>
          </a:p>
        </p:txBody>
      </p:sp>
      <p:sp>
        <p:nvSpPr>
          <p:cNvPr id="3" name="Text Placeholder 2"/>
          <p:cNvSpPr>
            <a:spLocks noGrp="1"/>
          </p:cNvSpPr>
          <p:nvPr>
            <p:ph type="body" sz="quarter" idx="12"/>
          </p:nvPr>
        </p:nvSpPr>
        <p:spPr/>
        <p:txBody>
          <a:bodyPr/>
          <a:lstStyle/>
          <a:p>
            <a:r>
              <a:rPr lang="en-US" dirty="0"/>
              <a:t>24:20</a:t>
            </a:r>
          </a:p>
        </p:txBody>
      </p:sp>
      <p:sp>
        <p:nvSpPr>
          <p:cNvPr id="4" name="Title 3"/>
          <p:cNvSpPr>
            <a:spLocks noGrp="1"/>
          </p:cNvSpPr>
          <p:nvPr>
            <p:ph type="title"/>
          </p:nvPr>
        </p:nvSpPr>
        <p:spPr/>
        <p:txBody>
          <a:bodyPr/>
          <a:lstStyle/>
          <a:p>
            <a:r>
              <a:rPr lang="en-US" dirty="0"/>
              <a:t>When Araunah looked and saw the king . . . he bowed himself before the king </a:t>
            </a:r>
          </a:p>
        </p:txBody>
      </p:sp>
    </p:spTree>
    <p:extLst>
      <p:ext uri="{BB962C8B-B14F-4D97-AF65-F5344CB8AC3E}">
        <p14:creationId xmlns:p14="http://schemas.microsoft.com/office/powerpoint/2010/main" val="170822895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people bowing before Assyrian officials, reign of Sennacherib (sketch)</a:t>
            </a:r>
          </a:p>
        </p:txBody>
      </p:sp>
      <p:sp>
        <p:nvSpPr>
          <p:cNvPr id="3" name="Text Placeholder 2"/>
          <p:cNvSpPr>
            <a:spLocks noGrp="1"/>
          </p:cNvSpPr>
          <p:nvPr>
            <p:ph type="body" sz="quarter" idx="12"/>
          </p:nvPr>
        </p:nvSpPr>
        <p:spPr/>
        <p:txBody>
          <a:bodyPr/>
          <a:lstStyle/>
          <a:p>
            <a:r>
              <a:rPr lang="en-US" dirty="0"/>
              <a:t>24:21</a:t>
            </a:r>
          </a:p>
        </p:txBody>
      </p:sp>
      <p:sp>
        <p:nvSpPr>
          <p:cNvPr id="4" name="Title 3"/>
          <p:cNvSpPr>
            <a:spLocks noGrp="1"/>
          </p:cNvSpPr>
          <p:nvPr>
            <p:ph type="title"/>
          </p:nvPr>
        </p:nvSpPr>
        <p:spPr/>
        <p:txBody>
          <a:bodyPr/>
          <a:lstStyle/>
          <a:p>
            <a:r>
              <a:rPr lang="en-US" dirty="0"/>
              <a:t>And Araunah said, “Why has my lord the king come to his servant?”</a:t>
            </a:r>
          </a:p>
        </p:txBody>
      </p:sp>
      <p:pic>
        <p:nvPicPr>
          <p:cNvPr id="5" name="Picture 4" descr="Assyrians triumph, bowing before Assyrian officials, Sennacherib, Layard.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580671"/>
            <a:ext cx="9144000" cy="3696659"/>
          </a:xfrm>
          <a:prstGeom prst="rect">
            <a:avLst/>
          </a:prstGeom>
        </p:spPr>
      </p:pic>
    </p:spTree>
    <p:extLst>
      <p:ext uri="{BB962C8B-B14F-4D97-AF65-F5344CB8AC3E}">
        <p14:creationId xmlns:p14="http://schemas.microsoft.com/office/powerpoint/2010/main" val="28740010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hreshing floor with sledge at Neot Kedumim, kg10050010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Threshing floor with a sledge at </a:t>
            </a:r>
            <a:r>
              <a:rPr lang="en-US" dirty="0" err="1"/>
              <a:t>Neot</a:t>
            </a:r>
            <a:r>
              <a:rPr lang="en-US" dirty="0"/>
              <a:t> </a:t>
            </a:r>
            <a:r>
              <a:rPr lang="en-US" dirty="0" err="1"/>
              <a:t>Kedumim</a:t>
            </a:r>
            <a:endParaRPr lang="en-US" dirty="0"/>
          </a:p>
        </p:txBody>
      </p:sp>
      <p:sp>
        <p:nvSpPr>
          <p:cNvPr id="3" name="Text Placeholder 2"/>
          <p:cNvSpPr>
            <a:spLocks noGrp="1"/>
          </p:cNvSpPr>
          <p:nvPr>
            <p:ph type="body" sz="quarter" idx="12"/>
          </p:nvPr>
        </p:nvSpPr>
        <p:spPr/>
        <p:txBody>
          <a:bodyPr/>
          <a:lstStyle/>
          <a:p>
            <a:r>
              <a:rPr lang="is-IS" dirty="0"/>
              <a:t>24:21</a:t>
            </a:r>
            <a:endParaRPr lang="en-US" dirty="0"/>
          </a:p>
        </p:txBody>
      </p:sp>
      <p:sp>
        <p:nvSpPr>
          <p:cNvPr id="4" name="Title 3"/>
          <p:cNvSpPr>
            <a:spLocks noGrp="1"/>
          </p:cNvSpPr>
          <p:nvPr>
            <p:ph type="title"/>
          </p:nvPr>
        </p:nvSpPr>
        <p:spPr/>
        <p:txBody>
          <a:bodyPr/>
          <a:lstStyle/>
          <a:p>
            <a:r>
              <a:rPr lang="en-US" dirty="0"/>
              <a:t>David said, “To buy the threshing floor from you, to build an altar to Yahweh”</a:t>
            </a:r>
          </a:p>
        </p:txBody>
      </p:sp>
    </p:spTree>
    <p:extLst>
      <p:ext uri="{BB962C8B-B14F-4D97-AF65-F5344CB8AC3E}">
        <p14:creationId xmlns:p14="http://schemas.microsoft.com/office/powerpoint/2010/main" val="107454041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24760" b="15015"/>
          <a:stretch/>
        </p:blipFill>
        <p:spPr>
          <a:xfrm>
            <a:off x="0" y="-1"/>
            <a:ext cx="9143999" cy="6858001"/>
          </a:xfrm>
          <a:prstGeom prst="rect">
            <a:avLst/>
          </a:prstGeom>
        </p:spPr>
      </p:pic>
      <p:sp>
        <p:nvSpPr>
          <p:cNvPr id="2" name="Text Placeholder 1"/>
          <p:cNvSpPr>
            <a:spLocks noGrp="1"/>
          </p:cNvSpPr>
          <p:nvPr>
            <p:ph type="body" sz="quarter" idx="10"/>
          </p:nvPr>
        </p:nvSpPr>
        <p:spPr/>
        <p:txBody>
          <a:bodyPr/>
          <a:lstStyle/>
          <a:p>
            <a:r>
              <a:rPr lang="en-US" dirty="0"/>
              <a:t>Arab women bartering at a market</a:t>
            </a:r>
          </a:p>
        </p:txBody>
      </p:sp>
      <p:sp>
        <p:nvSpPr>
          <p:cNvPr id="3" name="Text Placeholder 2"/>
          <p:cNvSpPr>
            <a:spLocks noGrp="1"/>
          </p:cNvSpPr>
          <p:nvPr>
            <p:ph type="body" sz="quarter" idx="12"/>
          </p:nvPr>
        </p:nvSpPr>
        <p:spPr/>
        <p:txBody>
          <a:bodyPr/>
          <a:lstStyle/>
          <a:p>
            <a:r>
              <a:rPr lang="en-US"/>
              <a:t>24:22</a:t>
            </a:r>
          </a:p>
        </p:txBody>
      </p:sp>
      <p:sp>
        <p:nvSpPr>
          <p:cNvPr id="4" name="Title 3"/>
          <p:cNvSpPr>
            <a:spLocks noGrp="1"/>
          </p:cNvSpPr>
          <p:nvPr>
            <p:ph type="title"/>
          </p:nvPr>
        </p:nvSpPr>
        <p:spPr/>
        <p:txBody>
          <a:bodyPr/>
          <a:lstStyle/>
          <a:p>
            <a:r>
              <a:rPr lang="en-US" dirty="0"/>
              <a:t>Then Araunah said to David, “Let my lord the king take and offer up what seems good to him”</a:t>
            </a:r>
          </a:p>
        </p:txBody>
      </p:sp>
    </p:spTree>
    <p:extLst>
      <p:ext uri="{BB962C8B-B14F-4D97-AF65-F5344CB8AC3E}">
        <p14:creationId xmlns:p14="http://schemas.microsoft.com/office/powerpoint/2010/main" val="203054063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06857u Women working in field, mat06857"/>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9102" b="9092"/>
          <a:stretch/>
        </p:blipFill>
        <p:spPr bwMode="auto">
          <a:xfrm>
            <a:off x="0" y="794"/>
            <a:ext cx="9144000" cy="6857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Threshing floor</a:t>
            </a:r>
          </a:p>
        </p:txBody>
      </p:sp>
      <p:sp>
        <p:nvSpPr>
          <p:cNvPr id="3" name="Text Placeholder 2"/>
          <p:cNvSpPr>
            <a:spLocks noGrp="1"/>
          </p:cNvSpPr>
          <p:nvPr>
            <p:ph type="body" sz="quarter" idx="12"/>
          </p:nvPr>
        </p:nvSpPr>
        <p:spPr/>
        <p:txBody>
          <a:bodyPr/>
          <a:lstStyle/>
          <a:p>
            <a:r>
              <a:rPr lang="en-US" dirty="0"/>
              <a:t>24:22</a:t>
            </a:r>
          </a:p>
        </p:txBody>
      </p:sp>
      <p:sp>
        <p:nvSpPr>
          <p:cNvPr id="4" name="Title 3"/>
          <p:cNvSpPr>
            <a:spLocks noGrp="1"/>
          </p:cNvSpPr>
          <p:nvPr>
            <p:ph type="title"/>
          </p:nvPr>
        </p:nvSpPr>
        <p:spPr/>
        <p:txBody>
          <a:bodyPr/>
          <a:lstStyle/>
          <a:p>
            <a:r>
              <a:rPr lang="en-US" dirty="0"/>
              <a:t>Here are the oxen for the burnt offering and the threshing sledges and yokes . . . for the wood</a:t>
            </a:r>
          </a:p>
        </p:txBody>
      </p:sp>
    </p:spTree>
    <p:extLst>
      <p:ext uri="{BB962C8B-B14F-4D97-AF65-F5344CB8AC3E}">
        <p14:creationId xmlns:p14="http://schemas.microsoft.com/office/powerpoint/2010/main" val="29438717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05238u Threshing with instrument, mat05238"/>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3175" y="794"/>
            <a:ext cx="913765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Man threshing with cattle</a:t>
            </a:r>
          </a:p>
        </p:txBody>
      </p:sp>
      <p:sp>
        <p:nvSpPr>
          <p:cNvPr id="3" name="Text Placeholder 2"/>
          <p:cNvSpPr>
            <a:spLocks noGrp="1"/>
          </p:cNvSpPr>
          <p:nvPr>
            <p:ph type="body" sz="quarter" idx="12"/>
          </p:nvPr>
        </p:nvSpPr>
        <p:spPr/>
        <p:txBody>
          <a:bodyPr/>
          <a:lstStyle/>
          <a:p>
            <a:r>
              <a:rPr lang="en-US" dirty="0"/>
              <a:t>24:22</a:t>
            </a:r>
          </a:p>
        </p:txBody>
      </p:sp>
      <p:sp>
        <p:nvSpPr>
          <p:cNvPr id="4" name="Title 3"/>
          <p:cNvSpPr>
            <a:spLocks noGrp="1"/>
          </p:cNvSpPr>
          <p:nvPr>
            <p:ph type="title"/>
          </p:nvPr>
        </p:nvSpPr>
        <p:spPr/>
        <p:txBody>
          <a:bodyPr/>
          <a:lstStyle/>
          <a:p>
            <a:r>
              <a:rPr lang="en-US" dirty="0"/>
              <a:t>Here are the oxen for the burnt offering and the threshing sledges and yokes . . . for the wood</a:t>
            </a:r>
          </a:p>
        </p:txBody>
      </p:sp>
    </p:spTree>
    <p:extLst>
      <p:ext uri="{BB962C8B-B14F-4D97-AF65-F5344CB8AC3E}">
        <p14:creationId xmlns:p14="http://schemas.microsoft.com/office/powerpoint/2010/main" val="42847939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02209u Yammuneh, threshing board, mat02209"/>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t="9114" r="9094"/>
          <a:stretch/>
        </p:blipFill>
        <p:spPr bwMode="auto">
          <a:xfrm>
            <a:off x="3175" y="0"/>
            <a:ext cx="9140826" cy="6857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Boy working a threshing sledge</a:t>
            </a:r>
          </a:p>
        </p:txBody>
      </p:sp>
      <p:sp>
        <p:nvSpPr>
          <p:cNvPr id="3" name="Text Placeholder 2"/>
          <p:cNvSpPr>
            <a:spLocks noGrp="1"/>
          </p:cNvSpPr>
          <p:nvPr>
            <p:ph type="body" sz="quarter" idx="12"/>
          </p:nvPr>
        </p:nvSpPr>
        <p:spPr/>
        <p:txBody>
          <a:bodyPr/>
          <a:lstStyle/>
          <a:p>
            <a:r>
              <a:rPr lang="en-US" dirty="0"/>
              <a:t>24:22</a:t>
            </a:r>
          </a:p>
        </p:txBody>
      </p:sp>
      <p:sp>
        <p:nvSpPr>
          <p:cNvPr id="4" name="Title 3"/>
          <p:cNvSpPr>
            <a:spLocks noGrp="1"/>
          </p:cNvSpPr>
          <p:nvPr>
            <p:ph type="title"/>
          </p:nvPr>
        </p:nvSpPr>
        <p:spPr/>
        <p:txBody>
          <a:bodyPr/>
          <a:lstStyle/>
          <a:p>
            <a:r>
              <a:rPr lang="en-US" dirty="0"/>
              <a:t>Here are the oxen for the burnt offering and the threshing sledges and yokes . . . for the wood</a:t>
            </a:r>
          </a:p>
        </p:txBody>
      </p:sp>
    </p:spTree>
    <p:extLst>
      <p:ext uri="{BB962C8B-B14F-4D97-AF65-F5344CB8AC3E}">
        <p14:creationId xmlns:p14="http://schemas.microsoft.com/office/powerpoint/2010/main" val="7668039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2 HVHL\48 People of Palestine\Bedouin Men\Old Bedouin man from Beersheba, mat05977.jpg"/>
          <p:cNvPicPr>
            <a:picLocks noChangeAspect="1" noChangeArrowheads="1"/>
          </p:cNvPicPr>
          <p:nvPr/>
        </p:nvPicPr>
        <p:blipFill rotWithShape="1">
          <a:blip r:embed="rId3">
            <a:extLst>
              <a:ext uri="{28A0092B-C50C-407E-A947-70E740481C1C}">
                <a14:useLocalDpi xmlns:a14="http://schemas.microsoft.com/office/drawing/2010/main" val="0"/>
              </a:ext>
            </a:extLst>
          </a:blip>
          <a:srcRect t="1667" b="23333"/>
          <a:stretch/>
        </p:blipFill>
        <p:spPr bwMode="auto">
          <a:xfrm>
            <a:off x="1389062" y="0"/>
            <a:ext cx="636428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Old Bedouin man from Beersheba</a:t>
            </a:r>
          </a:p>
        </p:txBody>
      </p:sp>
      <p:sp>
        <p:nvSpPr>
          <p:cNvPr id="3" name="Text Placeholder 2"/>
          <p:cNvSpPr>
            <a:spLocks noGrp="1"/>
          </p:cNvSpPr>
          <p:nvPr>
            <p:ph type="body" sz="quarter" idx="12"/>
          </p:nvPr>
        </p:nvSpPr>
        <p:spPr/>
        <p:txBody>
          <a:bodyPr/>
          <a:lstStyle/>
          <a:p>
            <a:r>
              <a:rPr lang="en-US" dirty="0"/>
              <a:t>24:3</a:t>
            </a:r>
          </a:p>
        </p:txBody>
      </p:sp>
      <p:sp>
        <p:nvSpPr>
          <p:cNvPr id="4" name="Title 3"/>
          <p:cNvSpPr>
            <a:spLocks noGrp="1"/>
          </p:cNvSpPr>
          <p:nvPr>
            <p:ph type="title"/>
          </p:nvPr>
        </p:nvSpPr>
        <p:spPr/>
        <p:txBody>
          <a:bodyPr/>
          <a:lstStyle/>
          <a:p>
            <a:r>
              <a:rPr lang="en-US" dirty="0"/>
              <a:t>While the eyes of my lord the king still see</a:t>
            </a:r>
          </a:p>
        </p:txBody>
      </p:sp>
    </p:spTree>
    <p:extLst>
      <p:ext uri="{BB962C8B-B14F-4D97-AF65-F5344CB8AC3E}">
        <p14:creationId xmlns:p14="http://schemas.microsoft.com/office/powerpoint/2010/main" val="409152256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4989"/>
          <a:stretch/>
        </p:blipFill>
        <p:spPr>
          <a:xfrm>
            <a:off x="2300097" y="207264"/>
            <a:ext cx="4543806" cy="6443472"/>
          </a:xfrm>
          <a:prstGeom prst="rect">
            <a:avLst/>
          </a:prstGeom>
        </p:spPr>
      </p:pic>
      <p:sp>
        <p:nvSpPr>
          <p:cNvPr id="2" name="Text Placeholder 1"/>
          <p:cNvSpPr>
            <a:spLocks noGrp="1"/>
          </p:cNvSpPr>
          <p:nvPr>
            <p:ph type="body" sz="quarter" idx="10"/>
          </p:nvPr>
        </p:nvSpPr>
        <p:spPr/>
        <p:txBody>
          <a:bodyPr/>
          <a:lstStyle/>
          <a:p>
            <a:r>
              <a:rPr lang="en-US" dirty="0"/>
              <a:t>Threshing sledge</a:t>
            </a:r>
          </a:p>
        </p:txBody>
      </p:sp>
      <p:sp>
        <p:nvSpPr>
          <p:cNvPr id="3" name="Text Placeholder 2"/>
          <p:cNvSpPr>
            <a:spLocks noGrp="1"/>
          </p:cNvSpPr>
          <p:nvPr>
            <p:ph type="body" sz="quarter" idx="12"/>
          </p:nvPr>
        </p:nvSpPr>
        <p:spPr/>
        <p:txBody>
          <a:bodyPr/>
          <a:lstStyle/>
          <a:p>
            <a:r>
              <a:rPr lang="en-US" dirty="0"/>
              <a:t>24:22</a:t>
            </a:r>
          </a:p>
        </p:txBody>
      </p:sp>
      <p:sp>
        <p:nvSpPr>
          <p:cNvPr id="4" name="Title 3"/>
          <p:cNvSpPr>
            <a:spLocks noGrp="1"/>
          </p:cNvSpPr>
          <p:nvPr>
            <p:ph type="title"/>
          </p:nvPr>
        </p:nvSpPr>
        <p:spPr/>
        <p:txBody>
          <a:bodyPr/>
          <a:lstStyle/>
          <a:p>
            <a:r>
              <a:rPr lang="en-US" dirty="0"/>
              <a:t>Here are the oxen for the burnt offering and the threshing sledges and yokes . . . for the wood</a:t>
            </a:r>
          </a:p>
        </p:txBody>
      </p:sp>
    </p:spTree>
    <p:extLst>
      <p:ext uri="{BB962C8B-B14F-4D97-AF65-F5344CB8AC3E}">
        <p14:creationId xmlns:p14="http://schemas.microsoft.com/office/powerpoint/2010/main" val="131323357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4961"/>
          <a:stretch/>
        </p:blipFill>
        <p:spPr>
          <a:xfrm>
            <a:off x="304800" y="188671"/>
            <a:ext cx="8534400" cy="6480658"/>
          </a:xfrm>
          <a:prstGeom prst="rect">
            <a:avLst/>
          </a:prstGeom>
        </p:spPr>
      </p:pic>
      <p:sp>
        <p:nvSpPr>
          <p:cNvPr id="2" name="Text Placeholder 1"/>
          <p:cNvSpPr>
            <a:spLocks noGrp="1"/>
          </p:cNvSpPr>
          <p:nvPr>
            <p:ph type="body" sz="quarter" idx="10"/>
          </p:nvPr>
        </p:nvSpPr>
        <p:spPr/>
        <p:txBody>
          <a:bodyPr/>
          <a:lstStyle/>
          <a:p>
            <a:r>
              <a:rPr lang="en-US" dirty="0"/>
              <a:t>Inscription of the ruler </a:t>
            </a:r>
            <a:r>
              <a:rPr lang="en-US" dirty="0" err="1"/>
              <a:t>Ititi</a:t>
            </a:r>
            <a:r>
              <a:rPr lang="en-US" dirty="0"/>
              <a:t> and a tablet of a deed with payments, from Ishtar’s temple at Assur</a:t>
            </a:r>
          </a:p>
        </p:txBody>
      </p:sp>
      <p:sp>
        <p:nvSpPr>
          <p:cNvPr id="3" name="Text Placeholder 2"/>
          <p:cNvSpPr>
            <a:spLocks noGrp="1"/>
          </p:cNvSpPr>
          <p:nvPr>
            <p:ph type="body" sz="quarter" idx="12"/>
          </p:nvPr>
        </p:nvSpPr>
        <p:spPr/>
        <p:txBody>
          <a:bodyPr/>
          <a:lstStyle/>
          <a:p>
            <a:r>
              <a:rPr lang="en-US"/>
              <a:t>24:23</a:t>
            </a:r>
          </a:p>
        </p:txBody>
      </p:sp>
      <p:sp>
        <p:nvSpPr>
          <p:cNvPr id="4" name="Title 3"/>
          <p:cNvSpPr>
            <a:spLocks noGrp="1"/>
          </p:cNvSpPr>
          <p:nvPr>
            <p:ph type="title"/>
          </p:nvPr>
        </p:nvSpPr>
        <p:spPr/>
        <p:txBody>
          <a:bodyPr/>
          <a:lstStyle/>
          <a:p>
            <a:r>
              <a:rPr lang="en-US" dirty="0"/>
              <a:t>All of this, O king, Araunah gives to the king . . . may Yahweh your God accept you</a:t>
            </a:r>
          </a:p>
        </p:txBody>
      </p:sp>
    </p:spTree>
    <p:extLst>
      <p:ext uri="{BB962C8B-B14F-4D97-AF65-F5344CB8AC3E}">
        <p14:creationId xmlns:p14="http://schemas.microsoft.com/office/powerpoint/2010/main" val="53274254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4906"/>
          <a:stretch/>
        </p:blipFill>
        <p:spPr>
          <a:xfrm>
            <a:off x="876300" y="150076"/>
            <a:ext cx="7391400" cy="6557848"/>
          </a:xfrm>
          <a:prstGeom prst="rect">
            <a:avLst/>
          </a:prstGeom>
        </p:spPr>
      </p:pic>
      <p:sp>
        <p:nvSpPr>
          <p:cNvPr id="2" name="Text Placeholder 1"/>
          <p:cNvSpPr>
            <a:spLocks noGrp="1"/>
          </p:cNvSpPr>
          <p:nvPr>
            <p:ph type="body" sz="quarter" idx="10"/>
          </p:nvPr>
        </p:nvSpPr>
        <p:spPr/>
        <p:txBody>
          <a:bodyPr/>
          <a:lstStyle/>
          <a:p>
            <a:r>
              <a:rPr lang="en-US" dirty="0"/>
              <a:t>Akkadian deed for sale of a temple position, from southern Iraq, circa 305–65 BC</a:t>
            </a:r>
          </a:p>
        </p:txBody>
      </p:sp>
      <p:sp>
        <p:nvSpPr>
          <p:cNvPr id="3" name="Text Placeholder 2"/>
          <p:cNvSpPr>
            <a:spLocks noGrp="1"/>
          </p:cNvSpPr>
          <p:nvPr>
            <p:ph type="body" sz="quarter" idx="12"/>
          </p:nvPr>
        </p:nvSpPr>
        <p:spPr/>
        <p:txBody>
          <a:bodyPr/>
          <a:lstStyle/>
          <a:p>
            <a:r>
              <a:rPr lang="en-US"/>
              <a:t>24:24</a:t>
            </a:r>
          </a:p>
        </p:txBody>
      </p:sp>
      <p:sp>
        <p:nvSpPr>
          <p:cNvPr id="4" name="Title 3"/>
          <p:cNvSpPr>
            <a:spLocks noGrp="1"/>
          </p:cNvSpPr>
          <p:nvPr>
            <p:ph type="title"/>
          </p:nvPr>
        </p:nvSpPr>
        <p:spPr/>
        <p:txBody>
          <a:bodyPr/>
          <a:lstStyle/>
          <a:p>
            <a:r>
              <a:rPr lang="en-US" dirty="0"/>
              <a:t>But the king said . . . “No, I will buy it from you for a price”</a:t>
            </a:r>
          </a:p>
        </p:txBody>
      </p:sp>
    </p:spTree>
    <p:extLst>
      <p:ext uri="{BB962C8B-B14F-4D97-AF65-F5344CB8AC3E}">
        <p14:creationId xmlns:p14="http://schemas.microsoft.com/office/powerpoint/2010/main" val="87450981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amaritan Passover, carcasses ready for oven, mat01859-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Carcasses ready to be roasted at the Samaritan Passover</a:t>
            </a:r>
          </a:p>
        </p:txBody>
      </p:sp>
      <p:sp>
        <p:nvSpPr>
          <p:cNvPr id="3" name="Text Placeholder 2"/>
          <p:cNvSpPr>
            <a:spLocks noGrp="1"/>
          </p:cNvSpPr>
          <p:nvPr>
            <p:ph type="body" sz="quarter" idx="12"/>
          </p:nvPr>
        </p:nvSpPr>
        <p:spPr/>
        <p:txBody>
          <a:bodyPr/>
          <a:lstStyle/>
          <a:p>
            <a:r>
              <a:rPr lang="is-IS" dirty="0"/>
              <a:t>24:24</a:t>
            </a:r>
            <a:endParaRPr lang="en-US" dirty="0"/>
          </a:p>
        </p:txBody>
      </p:sp>
      <p:sp>
        <p:nvSpPr>
          <p:cNvPr id="4" name="Title 3"/>
          <p:cNvSpPr>
            <a:spLocks noGrp="1"/>
          </p:cNvSpPr>
          <p:nvPr>
            <p:ph type="title"/>
          </p:nvPr>
        </p:nvSpPr>
        <p:spPr/>
        <p:txBody>
          <a:bodyPr/>
          <a:lstStyle/>
          <a:p>
            <a:r>
              <a:rPr lang="en-US" dirty="0"/>
              <a:t>I will not offer burnt offerings to Yahweh my God that cost me nothing</a:t>
            </a:r>
          </a:p>
        </p:txBody>
      </p:sp>
    </p:spTree>
    <p:extLst>
      <p:ext uri="{BB962C8B-B14F-4D97-AF65-F5344CB8AC3E}">
        <p14:creationId xmlns:p14="http://schemas.microsoft.com/office/powerpoint/2010/main" val="20684274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Roasting pit at the Samaritan Passover</a:t>
            </a:r>
          </a:p>
        </p:txBody>
      </p:sp>
      <p:sp>
        <p:nvSpPr>
          <p:cNvPr id="3" name="Text Placeholder 2"/>
          <p:cNvSpPr>
            <a:spLocks noGrp="1"/>
          </p:cNvSpPr>
          <p:nvPr>
            <p:ph type="body" sz="quarter" idx="12"/>
          </p:nvPr>
        </p:nvSpPr>
        <p:spPr/>
        <p:txBody>
          <a:bodyPr/>
          <a:lstStyle/>
          <a:p>
            <a:r>
              <a:rPr lang="is-IS" dirty="0"/>
              <a:t>24:24</a:t>
            </a:r>
            <a:endParaRPr lang="en-US" dirty="0"/>
          </a:p>
        </p:txBody>
      </p:sp>
      <p:sp>
        <p:nvSpPr>
          <p:cNvPr id="4" name="Title 3"/>
          <p:cNvSpPr>
            <a:spLocks noGrp="1"/>
          </p:cNvSpPr>
          <p:nvPr>
            <p:ph type="title"/>
          </p:nvPr>
        </p:nvSpPr>
        <p:spPr/>
        <p:txBody>
          <a:bodyPr/>
          <a:lstStyle/>
          <a:p>
            <a:r>
              <a:rPr lang="en-US" dirty="0"/>
              <a:t>I will not offer burnt offerings to Yahweh my God that cost me nothing</a:t>
            </a:r>
          </a:p>
        </p:txBody>
      </p:sp>
      <p:pic>
        <p:nvPicPr>
          <p:cNvPr id="5" name="Picture 4" descr="Samaritan Passover, roasting pit with fire, tb04110685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214132113"/>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Entrails being grilled during the Samaritan Passover</a:t>
            </a:r>
          </a:p>
        </p:txBody>
      </p:sp>
      <p:sp>
        <p:nvSpPr>
          <p:cNvPr id="3" name="Text Placeholder 2"/>
          <p:cNvSpPr>
            <a:spLocks noGrp="1"/>
          </p:cNvSpPr>
          <p:nvPr>
            <p:ph type="body" sz="quarter" idx="12"/>
          </p:nvPr>
        </p:nvSpPr>
        <p:spPr/>
        <p:txBody>
          <a:bodyPr/>
          <a:lstStyle/>
          <a:p>
            <a:r>
              <a:rPr lang="is-IS" dirty="0"/>
              <a:t>24:24</a:t>
            </a:r>
            <a:endParaRPr lang="en-US" dirty="0"/>
          </a:p>
        </p:txBody>
      </p:sp>
      <p:sp>
        <p:nvSpPr>
          <p:cNvPr id="4" name="Title 3"/>
          <p:cNvSpPr>
            <a:spLocks noGrp="1"/>
          </p:cNvSpPr>
          <p:nvPr>
            <p:ph type="title"/>
          </p:nvPr>
        </p:nvSpPr>
        <p:spPr/>
        <p:txBody>
          <a:bodyPr/>
          <a:lstStyle/>
          <a:p>
            <a:r>
              <a:rPr lang="en-US" dirty="0"/>
              <a:t>I will not offer burnt offerings to Yahweh my God that cost me nothing</a:t>
            </a:r>
          </a:p>
        </p:txBody>
      </p:sp>
      <p:pic>
        <p:nvPicPr>
          <p:cNvPr id="5" name="Picture 4" descr="Samaritan Passover, entrails on grill, tb04110677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41220409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E4B9F8B-273B-463F-A073-146E4285A141}"/>
              </a:ext>
            </a:extLst>
          </p:cNvPr>
          <p:cNvPicPr>
            <a:picLocks noChangeAspect="1"/>
          </p:cNvPicPr>
          <p:nvPr/>
        </p:nvPicPr>
        <p:blipFill rotWithShape="1">
          <a:blip r:embed="rId3">
            <a:extLst>
              <a:ext uri="{28A0092B-C50C-407E-A947-70E740481C1C}">
                <a14:useLocalDpi xmlns:a14="http://schemas.microsoft.com/office/drawing/2010/main" val="0"/>
              </a:ext>
            </a:extLst>
          </a:blip>
          <a:srcRect t="4296"/>
          <a:stretch/>
        </p:blipFill>
        <p:spPr>
          <a:xfrm>
            <a:off x="3888" y="0"/>
            <a:ext cx="9140112" cy="6858000"/>
          </a:xfrm>
          <a:prstGeom prst="rect">
            <a:avLst/>
          </a:prstGeom>
        </p:spPr>
      </p:pic>
      <p:sp>
        <p:nvSpPr>
          <p:cNvPr id="2" name="Text Placeholder 1"/>
          <p:cNvSpPr>
            <a:spLocks noGrp="1"/>
          </p:cNvSpPr>
          <p:nvPr>
            <p:ph type="body" sz="quarter" idx="10"/>
          </p:nvPr>
        </p:nvSpPr>
        <p:spPr/>
        <p:txBody>
          <a:bodyPr/>
          <a:lstStyle/>
          <a:p>
            <a:r>
              <a:rPr lang="en-US" dirty="0"/>
              <a:t>Hacksilver (pieces of silver used as currency) from Shechem, 8th century BC</a:t>
            </a:r>
          </a:p>
        </p:txBody>
      </p:sp>
      <p:sp>
        <p:nvSpPr>
          <p:cNvPr id="3" name="Text Placeholder 2"/>
          <p:cNvSpPr>
            <a:spLocks noGrp="1"/>
          </p:cNvSpPr>
          <p:nvPr>
            <p:ph type="body" sz="quarter" idx="12"/>
          </p:nvPr>
        </p:nvSpPr>
        <p:spPr/>
        <p:txBody>
          <a:bodyPr/>
          <a:lstStyle/>
          <a:p>
            <a:r>
              <a:rPr lang="en-US" dirty="0"/>
              <a:t>24:24</a:t>
            </a:r>
          </a:p>
        </p:txBody>
      </p:sp>
      <p:sp>
        <p:nvSpPr>
          <p:cNvPr id="4" name="Title 3"/>
          <p:cNvSpPr>
            <a:spLocks noGrp="1"/>
          </p:cNvSpPr>
          <p:nvPr>
            <p:ph type="title"/>
          </p:nvPr>
        </p:nvSpPr>
        <p:spPr/>
        <p:txBody>
          <a:bodyPr/>
          <a:lstStyle/>
          <a:p>
            <a:r>
              <a:rPr lang="en-US" dirty="0"/>
              <a:t>So David bought the threshing floor and the oxen for 50 shekels of silver</a:t>
            </a:r>
          </a:p>
        </p:txBody>
      </p:sp>
    </p:spTree>
    <p:extLst>
      <p:ext uri="{BB962C8B-B14F-4D97-AF65-F5344CB8AC3E}">
        <p14:creationId xmlns:p14="http://schemas.microsoft.com/office/powerpoint/2010/main" val="153182077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table, sitting, stone&#10;&#10;Description automatically generated">
            <a:extLst>
              <a:ext uri="{FF2B5EF4-FFF2-40B4-BE49-F238E27FC236}">
                <a16:creationId xmlns:a16="http://schemas.microsoft.com/office/drawing/2014/main" id="{34E1D115-EDEF-4806-BC51-2904875F54ED}"/>
              </a:ext>
            </a:extLst>
          </p:cNvPr>
          <p:cNvPicPr>
            <a:picLocks noChangeAspect="1"/>
          </p:cNvPicPr>
          <p:nvPr/>
        </p:nvPicPr>
        <p:blipFill rotWithShape="1">
          <a:blip r:embed="rId3">
            <a:extLst>
              <a:ext uri="{28A0092B-C50C-407E-A947-70E740481C1C}">
                <a14:useLocalDpi xmlns:a14="http://schemas.microsoft.com/office/drawing/2010/main" val="0"/>
              </a:ext>
            </a:extLst>
          </a:blip>
          <a:srcRect l="5957" t="23205" r="6661" b="2346"/>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Hacksilver (pieces of silver used as currency) in a limestone bowl, circa 8th century BC</a:t>
            </a:r>
          </a:p>
        </p:txBody>
      </p:sp>
      <p:sp>
        <p:nvSpPr>
          <p:cNvPr id="3" name="Text Placeholder 2"/>
          <p:cNvSpPr>
            <a:spLocks noGrp="1"/>
          </p:cNvSpPr>
          <p:nvPr>
            <p:ph type="body" sz="quarter" idx="12"/>
          </p:nvPr>
        </p:nvSpPr>
        <p:spPr/>
        <p:txBody>
          <a:bodyPr/>
          <a:lstStyle/>
          <a:p>
            <a:r>
              <a:rPr lang="en-US" dirty="0"/>
              <a:t>24:24</a:t>
            </a:r>
          </a:p>
        </p:txBody>
      </p:sp>
      <p:sp>
        <p:nvSpPr>
          <p:cNvPr id="4" name="Title 3"/>
          <p:cNvSpPr>
            <a:spLocks noGrp="1"/>
          </p:cNvSpPr>
          <p:nvPr>
            <p:ph type="title"/>
          </p:nvPr>
        </p:nvSpPr>
        <p:spPr/>
        <p:txBody>
          <a:bodyPr/>
          <a:lstStyle/>
          <a:p>
            <a:r>
              <a:rPr lang="en-US" dirty="0"/>
              <a:t>So David bought the threshing floor and the oxen for 50 shekels of silver</a:t>
            </a:r>
          </a:p>
        </p:txBody>
      </p:sp>
    </p:spTree>
    <p:extLst>
      <p:ext uri="{BB962C8B-B14F-4D97-AF65-F5344CB8AC3E}">
        <p14:creationId xmlns:p14="http://schemas.microsoft.com/office/powerpoint/2010/main" val="67039102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table, sitting, plate&#10;&#10;Description automatically generated">
            <a:extLst>
              <a:ext uri="{FF2B5EF4-FFF2-40B4-BE49-F238E27FC236}">
                <a16:creationId xmlns:a16="http://schemas.microsoft.com/office/drawing/2014/main" id="{1F99D5D9-BB7E-4E2E-B13D-53D2170869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
            <a:ext cx="9144000" cy="6629400"/>
          </a:xfrm>
          <a:prstGeom prst="rect">
            <a:avLst/>
          </a:prstGeom>
        </p:spPr>
      </p:pic>
      <p:sp>
        <p:nvSpPr>
          <p:cNvPr id="2" name="Text Placeholder 1"/>
          <p:cNvSpPr>
            <a:spLocks noGrp="1"/>
          </p:cNvSpPr>
          <p:nvPr>
            <p:ph type="body" sz="quarter" idx="10"/>
          </p:nvPr>
        </p:nvSpPr>
        <p:spPr/>
        <p:txBody>
          <a:bodyPr/>
          <a:lstStyle/>
          <a:p>
            <a:r>
              <a:rPr lang="en-US" dirty="0"/>
              <a:t>Silver hoard from En Gedi, 8th–7th centuries BC</a:t>
            </a:r>
          </a:p>
        </p:txBody>
      </p:sp>
      <p:sp>
        <p:nvSpPr>
          <p:cNvPr id="3" name="Text Placeholder 2"/>
          <p:cNvSpPr>
            <a:spLocks noGrp="1"/>
          </p:cNvSpPr>
          <p:nvPr>
            <p:ph type="body" sz="quarter" idx="12"/>
          </p:nvPr>
        </p:nvSpPr>
        <p:spPr/>
        <p:txBody>
          <a:bodyPr/>
          <a:lstStyle/>
          <a:p>
            <a:r>
              <a:rPr lang="en-US" dirty="0"/>
              <a:t>24:24</a:t>
            </a:r>
          </a:p>
        </p:txBody>
      </p:sp>
      <p:sp>
        <p:nvSpPr>
          <p:cNvPr id="4" name="Title 3"/>
          <p:cNvSpPr>
            <a:spLocks noGrp="1"/>
          </p:cNvSpPr>
          <p:nvPr>
            <p:ph type="title"/>
          </p:nvPr>
        </p:nvSpPr>
        <p:spPr/>
        <p:txBody>
          <a:bodyPr/>
          <a:lstStyle/>
          <a:p>
            <a:r>
              <a:rPr lang="en-US" dirty="0"/>
              <a:t>So David bought the threshing floor and the oxen for 50 shekels of silver</a:t>
            </a:r>
          </a:p>
        </p:txBody>
      </p:sp>
    </p:spTree>
    <p:extLst>
      <p:ext uri="{BB962C8B-B14F-4D97-AF65-F5344CB8AC3E}">
        <p14:creationId xmlns:p14="http://schemas.microsoft.com/office/powerpoint/2010/main" val="76376216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03 Museums 2014\Israel Museums\Eretz Israel Museum\Weights\Sheqel and gerah weight system, tb061804598.jpg"/>
          <p:cNvPicPr>
            <a:picLocks noChangeAspect="1" noChangeArrowheads="1"/>
          </p:cNvPicPr>
          <p:nvPr/>
        </p:nvPicPr>
        <p:blipFill rotWithShape="1">
          <a:blip r:embed="rId3">
            <a:extLst>
              <a:ext uri="{28A0092B-C50C-407E-A947-70E740481C1C}">
                <a14:useLocalDpi xmlns:a14="http://schemas.microsoft.com/office/drawing/2010/main" val="0"/>
              </a:ext>
            </a:extLst>
          </a:blip>
          <a:srcRect l="7812" t="10764" r="8854" b="5902"/>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Sheqel and gerah weight systems, Iron Age, circa 1200–586 BC</a:t>
            </a:r>
          </a:p>
        </p:txBody>
      </p:sp>
      <p:sp>
        <p:nvSpPr>
          <p:cNvPr id="3" name="Text Placeholder 2"/>
          <p:cNvSpPr>
            <a:spLocks noGrp="1"/>
          </p:cNvSpPr>
          <p:nvPr>
            <p:ph type="body" sz="quarter" idx="12"/>
          </p:nvPr>
        </p:nvSpPr>
        <p:spPr/>
        <p:txBody>
          <a:bodyPr/>
          <a:lstStyle/>
          <a:p>
            <a:r>
              <a:rPr lang="en-US" dirty="0"/>
              <a:t>24:24</a:t>
            </a:r>
          </a:p>
        </p:txBody>
      </p:sp>
      <p:sp>
        <p:nvSpPr>
          <p:cNvPr id="4" name="Title 3"/>
          <p:cNvSpPr>
            <a:spLocks noGrp="1"/>
          </p:cNvSpPr>
          <p:nvPr>
            <p:ph type="title"/>
          </p:nvPr>
        </p:nvSpPr>
        <p:spPr/>
        <p:txBody>
          <a:bodyPr/>
          <a:lstStyle/>
          <a:p>
            <a:r>
              <a:rPr lang="en-US" dirty="0"/>
              <a:t>So David bought the threshing floor and the oxen for 50 shekels of silver</a:t>
            </a:r>
          </a:p>
        </p:txBody>
      </p:sp>
    </p:spTree>
    <p:extLst>
      <p:ext uri="{BB962C8B-B14F-4D97-AF65-F5344CB8AC3E}">
        <p14:creationId xmlns:p14="http://schemas.microsoft.com/office/powerpoint/2010/main" val="13304306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6019" y="201168"/>
            <a:ext cx="3711963" cy="6656832"/>
          </a:xfrm>
          <a:prstGeom prst="rect">
            <a:avLst/>
          </a:prstGeom>
        </p:spPr>
      </p:pic>
      <p:sp>
        <p:nvSpPr>
          <p:cNvPr id="2" name="Text Placeholder 1"/>
          <p:cNvSpPr>
            <a:spLocks noGrp="1"/>
          </p:cNvSpPr>
          <p:nvPr>
            <p:ph type="body" sz="quarter" idx="10"/>
          </p:nvPr>
        </p:nvSpPr>
        <p:spPr/>
        <p:txBody>
          <a:bodyPr/>
          <a:lstStyle/>
          <a:p>
            <a:r>
              <a:rPr lang="en-US" dirty="0"/>
              <a:t>Tiglath-pileser III on his throne, holding a rod or scepter, from Nimrud, 8th century BC</a:t>
            </a:r>
          </a:p>
        </p:txBody>
      </p:sp>
      <p:sp>
        <p:nvSpPr>
          <p:cNvPr id="3" name="Text Placeholder 2"/>
          <p:cNvSpPr>
            <a:spLocks noGrp="1"/>
          </p:cNvSpPr>
          <p:nvPr>
            <p:ph type="body" sz="quarter" idx="12"/>
          </p:nvPr>
        </p:nvSpPr>
        <p:spPr/>
        <p:txBody>
          <a:bodyPr/>
          <a:lstStyle/>
          <a:p>
            <a:r>
              <a:rPr lang="en-US"/>
              <a:t>24:4</a:t>
            </a:r>
          </a:p>
        </p:txBody>
      </p:sp>
      <p:sp>
        <p:nvSpPr>
          <p:cNvPr id="4" name="Title 3"/>
          <p:cNvSpPr>
            <a:spLocks noGrp="1"/>
          </p:cNvSpPr>
          <p:nvPr>
            <p:ph type="title"/>
          </p:nvPr>
        </p:nvSpPr>
        <p:spPr/>
        <p:txBody>
          <a:bodyPr/>
          <a:lstStyle/>
          <a:p>
            <a:r>
              <a:rPr lang="en-US" dirty="0"/>
              <a:t>But David’s word prevailed against Joab and against the commanders of the army</a:t>
            </a:r>
          </a:p>
        </p:txBody>
      </p:sp>
    </p:spTree>
    <p:extLst>
      <p:ext uri="{BB962C8B-B14F-4D97-AF65-F5344CB8AC3E}">
        <p14:creationId xmlns:p14="http://schemas.microsoft.com/office/powerpoint/2010/main" val="155886279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03 Museums 2014\Israel Museums\Eretz Israel Museum\Weights\Scale with balancing weights, tb031114259.jpg"/>
          <p:cNvPicPr>
            <a:picLocks noChangeAspect="1" noChangeArrowheads="1"/>
          </p:cNvPicPr>
          <p:nvPr/>
        </p:nvPicPr>
        <p:blipFill rotWithShape="1">
          <a:blip r:embed="rId3">
            <a:extLst>
              <a:ext uri="{28A0092B-C50C-407E-A947-70E740481C1C}">
                <a14:useLocalDpi xmlns:a14="http://schemas.microsoft.com/office/drawing/2010/main" val="0"/>
              </a:ext>
            </a:extLst>
          </a:blip>
          <a:srcRect r="11667"/>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Scale with balancing weights</a:t>
            </a:r>
          </a:p>
        </p:txBody>
      </p:sp>
      <p:sp>
        <p:nvSpPr>
          <p:cNvPr id="3" name="Text Placeholder 2"/>
          <p:cNvSpPr>
            <a:spLocks noGrp="1"/>
          </p:cNvSpPr>
          <p:nvPr>
            <p:ph type="body" sz="quarter" idx="12"/>
          </p:nvPr>
        </p:nvSpPr>
        <p:spPr/>
        <p:txBody>
          <a:bodyPr/>
          <a:lstStyle/>
          <a:p>
            <a:r>
              <a:rPr lang="en-US" dirty="0"/>
              <a:t>24:24</a:t>
            </a:r>
          </a:p>
        </p:txBody>
      </p:sp>
      <p:sp>
        <p:nvSpPr>
          <p:cNvPr id="4" name="Title 3"/>
          <p:cNvSpPr>
            <a:spLocks noGrp="1"/>
          </p:cNvSpPr>
          <p:nvPr>
            <p:ph type="title"/>
          </p:nvPr>
        </p:nvSpPr>
        <p:spPr/>
        <p:txBody>
          <a:bodyPr/>
          <a:lstStyle/>
          <a:p>
            <a:r>
              <a:rPr lang="en-US" dirty="0"/>
              <a:t>So David bought the threshing floor and the oxen for 50 shekels of silver</a:t>
            </a:r>
          </a:p>
        </p:txBody>
      </p:sp>
    </p:spTree>
    <p:extLst>
      <p:ext uri="{BB962C8B-B14F-4D97-AF65-F5344CB8AC3E}">
        <p14:creationId xmlns:p14="http://schemas.microsoft.com/office/powerpoint/2010/main" val="12143244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02 Samaria\Shechem\Mount Ebal altar from northwest, ws092213002.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Altar of uncut stones on Mount Ebal (from the northwest)</a:t>
            </a:r>
          </a:p>
        </p:txBody>
      </p:sp>
      <p:sp>
        <p:nvSpPr>
          <p:cNvPr id="3" name="Text Placeholder 2"/>
          <p:cNvSpPr>
            <a:spLocks noGrp="1"/>
          </p:cNvSpPr>
          <p:nvPr>
            <p:ph type="body" sz="quarter" idx="12"/>
          </p:nvPr>
        </p:nvSpPr>
        <p:spPr/>
        <p:txBody>
          <a:bodyPr/>
          <a:lstStyle/>
          <a:p>
            <a:r>
              <a:rPr lang="en-US"/>
              <a:t>24:25</a:t>
            </a:r>
          </a:p>
        </p:txBody>
      </p:sp>
      <p:sp>
        <p:nvSpPr>
          <p:cNvPr id="4" name="Title 3"/>
          <p:cNvSpPr>
            <a:spLocks noGrp="1"/>
          </p:cNvSpPr>
          <p:nvPr>
            <p:ph type="title"/>
          </p:nvPr>
        </p:nvSpPr>
        <p:spPr/>
        <p:txBody>
          <a:bodyPr/>
          <a:lstStyle/>
          <a:p>
            <a:r>
              <a:rPr lang="en-US" dirty="0"/>
              <a:t>And David built there an altar to Yahweh and offered burnt offerings and peace offerings</a:t>
            </a:r>
          </a:p>
        </p:txBody>
      </p:sp>
    </p:spTree>
    <p:extLst>
      <p:ext uri="{BB962C8B-B14F-4D97-AF65-F5344CB8AC3E}">
        <p14:creationId xmlns:p14="http://schemas.microsoft.com/office/powerpoint/2010/main" val="536857619"/>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amaritan Passover, burning remains of sacrifice, mat01864-002.jpg"/>
          <p:cNvPicPr>
            <a:picLocks noChangeAspect="1"/>
          </p:cNvPicPr>
          <p:nvPr/>
        </p:nvPicPr>
        <p:blipFill rotWithShape="1">
          <a:blip r:embed="rId3">
            <a:extLst>
              <a:ext uri="{28A0092B-C50C-407E-A947-70E740481C1C}">
                <a14:useLocalDpi xmlns:a14="http://schemas.microsoft.com/office/drawing/2010/main" val="0"/>
              </a:ext>
            </a:extLst>
          </a:blip>
          <a:srcRect b="18605"/>
          <a:stretch/>
        </p:blipFill>
        <p:spPr>
          <a:xfrm>
            <a:off x="1631464" y="0"/>
            <a:ext cx="5881072" cy="6858000"/>
          </a:xfrm>
          <a:prstGeom prst="rect">
            <a:avLst/>
          </a:prstGeom>
        </p:spPr>
      </p:pic>
      <p:sp>
        <p:nvSpPr>
          <p:cNvPr id="2" name="Text Placeholder 1"/>
          <p:cNvSpPr>
            <a:spLocks noGrp="1"/>
          </p:cNvSpPr>
          <p:nvPr>
            <p:ph type="body" sz="quarter" idx="10"/>
          </p:nvPr>
        </p:nvSpPr>
        <p:spPr/>
        <p:txBody>
          <a:bodyPr/>
          <a:lstStyle/>
          <a:p>
            <a:r>
              <a:rPr lang="en-US" dirty="0"/>
              <a:t>Sacrificial remains being burned during the Samaritan Passover</a:t>
            </a:r>
          </a:p>
        </p:txBody>
      </p:sp>
      <p:sp>
        <p:nvSpPr>
          <p:cNvPr id="3" name="Text Placeholder 2"/>
          <p:cNvSpPr>
            <a:spLocks noGrp="1"/>
          </p:cNvSpPr>
          <p:nvPr>
            <p:ph type="body" sz="quarter" idx="12"/>
          </p:nvPr>
        </p:nvSpPr>
        <p:spPr/>
        <p:txBody>
          <a:bodyPr/>
          <a:lstStyle/>
          <a:p>
            <a:r>
              <a:rPr lang="is-IS" dirty="0"/>
              <a:t>24:25</a:t>
            </a:r>
            <a:endParaRPr lang="en-US" dirty="0"/>
          </a:p>
        </p:txBody>
      </p:sp>
      <p:sp>
        <p:nvSpPr>
          <p:cNvPr id="4" name="Title 3"/>
          <p:cNvSpPr>
            <a:spLocks noGrp="1"/>
          </p:cNvSpPr>
          <p:nvPr>
            <p:ph type="title"/>
          </p:nvPr>
        </p:nvSpPr>
        <p:spPr/>
        <p:txBody>
          <a:bodyPr/>
          <a:lstStyle/>
          <a:p>
            <a:r>
              <a:rPr lang="en-US" dirty="0"/>
              <a:t>And David built there an altar to Yahweh and offered burnt offerings and peace offerings</a:t>
            </a:r>
          </a:p>
        </p:txBody>
      </p:sp>
    </p:spTree>
    <p:extLst>
      <p:ext uri="{BB962C8B-B14F-4D97-AF65-F5344CB8AC3E}">
        <p14:creationId xmlns:p14="http://schemas.microsoft.com/office/powerpoint/2010/main" val="3365873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Hattusa, Bogazkoy, plague prayers of Mursilis II, possibly 14th c BC, KUB 14.8, adr1006067426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5095" y="108264"/>
            <a:ext cx="5873811" cy="669698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Plague prayer of </a:t>
            </a:r>
            <a:r>
              <a:rPr lang="en-US" dirty="0" err="1"/>
              <a:t>Mursili</a:t>
            </a:r>
            <a:r>
              <a:rPr lang="en-US" dirty="0"/>
              <a:t> II, from Hattusa (</a:t>
            </a:r>
            <a:r>
              <a:rPr lang="en-US" dirty="0" err="1"/>
              <a:t>Bogazkoy</a:t>
            </a:r>
            <a:r>
              <a:rPr lang="en-US" dirty="0"/>
              <a:t>), circa 1300 BC</a:t>
            </a:r>
          </a:p>
        </p:txBody>
      </p:sp>
      <p:sp>
        <p:nvSpPr>
          <p:cNvPr id="3" name="Text Placeholder 2"/>
          <p:cNvSpPr>
            <a:spLocks noGrp="1"/>
          </p:cNvSpPr>
          <p:nvPr>
            <p:ph type="body" sz="quarter" idx="12"/>
          </p:nvPr>
        </p:nvSpPr>
        <p:spPr/>
        <p:txBody>
          <a:bodyPr/>
          <a:lstStyle/>
          <a:p>
            <a:r>
              <a:rPr lang="en-US"/>
              <a:t>24:25</a:t>
            </a:r>
          </a:p>
        </p:txBody>
      </p:sp>
      <p:sp>
        <p:nvSpPr>
          <p:cNvPr id="4" name="Title 3"/>
          <p:cNvSpPr>
            <a:spLocks noGrp="1"/>
          </p:cNvSpPr>
          <p:nvPr>
            <p:ph type="title"/>
          </p:nvPr>
        </p:nvSpPr>
        <p:spPr/>
        <p:txBody>
          <a:bodyPr/>
          <a:lstStyle/>
          <a:p>
            <a:r>
              <a:rPr lang="en-US" dirty="0"/>
              <a:t>Yahweh responded to the plea for the land, and the plague was averted from Israel</a:t>
            </a:r>
          </a:p>
        </p:txBody>
      </p:sp>
    </p:spTree>
    <p:extLst>
      <p:ext uri="{BB962C8B-B14F-4D97-AF65-F5344CB8AC3E}">
        <p14:creationId xmlns:p14="http://schemas.microsoft.com/office/powerpoint/2010/main" val="71677416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“Escape Route” sign at En Gedi</a:t>
            </a:r>
          </a:p>
        </p:txBody>
      </p:sp>
      <p:sp>
        <p:nvSpPr>
          <p:cNvPr id="3" name="Text Placeholder 2"/>
          <p:cNvSpPr>
            <a:spLocks noGrp="1"/>
          </p:cNvSpPr>
          <p:nvPr>
            <p:ph type="body" sz="quarter" idx="12"/>
          </p:nvPr>
        </p:nvSpPr>
        <p:spPr/>
        <p:txBody>
          <a:bodyPr/>
          <a:lstStyle/>
          <a:p>
            <a:r>
              <a:rPr lang="en-US"/>
              <a:t>24:25</a:t>
            </a:r>
          </a:p>
        </p:txBody>
      </p:sp>
      <p:sp>
        <p:nvSpPr>
          <p:cNvPr id="4" name="Title 3"/>
          <p:cNvSpPr>
            <a:spLocks noGrp="1"/>
          </p:cNvSpPr>
          <p:nvPr>
            <p:ph type="title"/>
          </p:nvPr>
        </p:nvSpPr>
        <p:spPr/>
        <p:txBody>
          <a:bodyPr/>
          <a:lstStyle/>
          <a:p>
            <a:r>
              <a:rPr lang="en-US" dirty="0"/>
              <a:t>Yahweh responded to the plea for the land, and the plague was averted from Israel</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8733640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2 HVHL\48 People of Palestine\Bedouin Men\Bedouin sheikhs, leaders, mat038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5113"/>
            <a:ext cx="9144000" cy="63277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leaders in council, circa 1935</a:t>
            </a:r>
          </a:p>
        </p:txBody>
      </p:sp>
      <p:sp>
        <p:nvSpPr>
          <p:cNvPr id="3" name="Text Placeholder 2"/>
          <p:cNvSpPr>
            <a:spLocks noGrp="1"/>
          </p:cNvSpPr>
          <p:nvPr>
            <p:ph type="body" sz="quarter" idx="12"/>
          </p:nvPr>
        </p:nvSpPr>
        <p:spPr/>
        <p:txBody>
          <a:bodyPr/>
          <a:lstStyle/>
          <a:p>
            <a:r>
              <a:rPr lang="en-US" dirty="0"/>
              <a:t>24:4</a:t>
            </a:r>
          </a:p>
        </p:txBody>
      </p:sp>
      <p:sp>
        <p:nvSpPr>
          <p:cNvPr id="4" name="Title 3"/>
          <p:cNvSpPr>
            <a:spLocks noGrp="1"/>
          </p:cNvSpPr>
          <p:nvPr>
            <p:ph type="title"/>
          </p:nvPr>
        </p:nvSpPr>
        <p:spPr/>
        <p:txBody>
          <a:bodyPr/>
          <a:lstStyle/>
          <a:p>
            <a:r>
              <a:rPr lang="en-US" dirty="0"/>
              <a:t>But David’s word prevailed against Joab and against the commanders of the army</a:t>
            </a:r>
          </a:p>
        </p:txBody>
      </p:sp>
    </p:spTree>
    <p:extLst>
      <p:ext uri="{BB962C8B-B14F-4D97-AF65-F5344CB8AC3E}">
        <p14:creationId xmlns:p14="http://schemas.microsoft.com/office/powerpoint/2010/main" val="37757218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630BD92-2786-4700-9992-6B5140A9ED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6868"/>
            <a:ext cx="9144000" cy="6684264"/>
          </a:xfrm>
          <a:prstGeom prst="rect">
            <a:avLst/>
          </a:prstGeom>
        </p:spPr>
      </p:pic>
      <p:sp>
        <p:nvSpPr>
          <p:cNvPr id="2" name="Text Placeholder 1"/>
          <p:cNvSpPr>
            <a:spLocks noGrp="1"/>
          </p:cNvSpPr>
          <p:nvPr>
            <p:ph type="body" sz="quarter" idx="10"/>
          </p:nvPr>
        </p:nvSpPr>
        <p:spPr/>
        <p:txBody>
          <a:bodyPr/>
          <a:lstStyle/>
          <a:p>
            <a:r>
              <a:rPr lang="en-US" dirty="0"/>
              <a:t>Relief of a king receiving his vizier, from Calah (sketch)</a:t>
            </a:r>
          </a:p>
        </p:txBody>
      </p:sp>
      <p:sp>
        <p:nvSpPr>
          <p:cNvPr id="3" name="Text Placeholder 2"/>
          <p:cNvSpPr>
            <a:spLocks noGrp="1"/>
          </p:cNvSpPr>
          <p:nvPr>
            <p:ph type="body" sz="quarter" idx="12"/>
          </p:nvPr>
        </p:nvSpPr>
        <p:spPr/>
        <p:txBody>
          <a:bodyPr/>
          <a:lstStyle/>
          <a:p>
            <a:r>
              <a:rPr lang="en-US"/>
              <a:t>24:4</a:t>
            </a:r>
          </a:p>
        </p:txBody>
      </p:sp>
      <p:sp>
        <p:nvSpPr>
          <p:cNvPr id="4" name="Title 3"/>
          <p:cNvSpPr>
            <a:spLocks noGrp="1"/>
          </p:cNvSpPr>
          <p:nvPr>
            <p:ph type="title"/>
          </p:nvPr>
        </p:nvSpPr>
        <p:spPr/>
        <p:txBody>
          <a:bodyPr/>
          <a:lstStyle/>
          <a:p>
            <a:r>
              <a:rPr lang="en-US" dirty="0"/>
              <a:t>So Joab and the captains of the army went out from the presence of the king</a:t>
            </a:r>
          </a:p>
        </p:txBody>
      </p:sp>
    </p:spTree>
    <p:extLst>
      <p:ext uri="{BB962C8B-B14F-4D97-AF65-F5344CB8AC3E}">
        <p14:creationId xmlns:p14="http://schemas.microsoft.com/office/powerpoint/2010/main" val="12142198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70510"/>
            <a:ext cx="9144000" cy="6316980"/>
          </a:xfrm>
          <a:prstGeom prst="rect">
            <a:avLst/>
          </a:prstGeom>
        </p:spPr>
      </p:pic>
      <p:sp>
        <p:nvSpPr>
          <p:cNvPr id="2" name="Text Placeholder 1"/>
          <p:cNvSpPr>
            <a:spLocks noGrp="1"/>
          </p:cNvSpPr>
          <p:nvPr>
            <p:ph type="body" sz="quarter" idx="10"/>
          </p:nvPr>
        </p:nvSpPr>
        <p:spPr/>
        <p:txBody>
          <a:bodyPr/>
          <a:lstStyle/>
          <a:p>
            <a:r>
              <a:rPr lang="en-US" dirty="0"/>
              <a:t>Ostracon with roster of names, from </a:t>
            </a:r>
            <a:r>
              <a:rPr lang="en-US" dirty="0" err="1"/>
              <a:t>Horvat</a:t>
            </a:r>
            <a:r>
              <a:rPr lang="en-US" dirty="0"/>
              <a:t> </a:t>
            </a:r>
            <a:r>
              <a:rPr lang="en-US" dirty="0" err="1"/>
              <a:t>Uza</a:t>
            </a:r>
            <a:r>
              <a:rPr lang="en-US" dirty="0"/>
              <a:t>, 7th century BC</a:t>
            </a:r>
          </a:p>
        </p:txBody>
      </p:sp>
      <p:sp>
        <p:nvSpPr>
          <p:cNvPr id="3" name="Text Placeholder 2"/>
          <p:cNvSpPr>
            <a:spLocks noGrp="1"/>
          </p:cNvSpPr>
          <p:nvPr>
            <p:ph type="body" sz="quarter" idx="12"/>
          </p:nvPr>
        </p:nvSpPr>
        <p:spPr/>
        <p:txBody>
          <a:bodyPr/>
          <a:lstStyle/>
          <a:p>
            <a:r>
              <a:rPr lang="en-US"/>
              <a:t>24:4</a:t>
            </a:r>
          </a:p>
        </p:txBody>
      </p:sp>
      <p:sp>
        <p:nvSpPr>
          <p:cNvPr id="4" name="Title 3"/>
          <p:cNvSpPr>
            <a:spLocks noGrp="1"/>
          </p:cNvSpPr>
          <p:nvPr>
            <p:ph type="title"/>
          </p:nvPr>
        </p:nvSpPr>
        <p:spPr/>
        <p:txBody>
          <a:bodyPr/>
          <a:lstStyle/>
          <a:p>
            <a:r>
              <a:rPr lang="en-US" dirty="0"/>
              <a:t>In order to register the people of Israel</a:t>
            </a:r>
          </a:p>
        </p:txBody>
      </p:sp>
    </p:spTree>
    <p:extLst>
      <p:ext uri="{BB962C8B-B14F-4D97-AF65-F5344CB8AC3E}">
        <p14:creationId xmlns:p14="http://schemas.microsoft.com/office/powerpoint/2010/main" val="20113061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3 Museums 2014\Israel Museums\Rockefeller Museum\Iron Age II\Ophel ostracon 1, Hezekiah, adr1306224492.jpg"/>
          <p:cNvPicPr>
            <a:picLocks noChangeAspect="1" noChangeArrowheads="1"/>
          </p:cNvPicPr>
          <p:nvPr/>
        </p:nvPicPr>
        <p:blipFill rotWithShape="1">
          <a:blip r:embed="rId3">
            <a:extLst>
              <a:ext uri="{28A0092B-C50C-407E-A947-70E740481C1C}">
                <a14:useLocalDpi xmlns:a14="http://schemas.microsoft.com/office/drawing/2010/main" val="0"/>
              </a:ext>
            </a:extLst>
          </a:blip>
          <a:srcRect l="9999" t="10044" r="10001" b="10044"/>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Ostracon with a list of names, from Jerusalem, circa 600 BC</a:t>
            </a:r>
          </a:p>
        </p:txBody>
      </p:sp>
      <p:sp>
        <p:nvSpPr>
          <p:cNvPr id="3" name="Text Placeholder 2"/>
          <p:cNvSpPr>
            <a:spLocks noGrp="1"/>
          </p:cNvSpPr>
          <p:nvPr>
            <p:ph type="body" sz="quarter" idx="12"/>
          </p:nvPr>
        </p:nvSpPr>
        <p:spPr/>
        <p:txBody>
          <a:bodyPr/>
          <a:lstStyle/>
          <a:p>
            <a:r>
              <a:rPr lang="en-US"/>
              <a:t>24:4</a:t>
            </a:r>
          </a:p>
        </p:txBody>
      </p:sp>
      <p:sp>
        <p:nvSpPr>
          <p:cNvPr id="4" name="Title 3"/>
          <p:cNvSpPr>
            <a:spLocks noGrp="1"/>
          </p:cNvSpPr>
          <p:nvPr>
            <p:ph type="title"/>
          </p:nvPr>
        </p:nvSpPr>
        <p:spPr/>
        <p:txBody>
          <a:bodyPr/>
          <a:lstStyle/>
          <a:p>
            <a:r>
              <a:rPr lang="en-US" dirty="0"/>
              <a:t>In order to register the people of Israel</a:t>
            </a:r>
          </a:p>
        </p:txBody>
      </p:sp>
    </p:spTree>
    <p:extLst>
      <p:ext uri="{BB962C8B-B14F-4D97-AF65-F5344CB8AC3E}">
        <p14:creationId xmlns:p14="http://schemas.microsoft.com/office/powerpoint/2010/main" val="27702639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Limestone ostraca with hieratic accounting texts and name lists, from El-</a:t>
            </a:r>
            <a:r>
              <a:rPr lang="en-US" dirty="0" err="1"/>
              <a:t>Asisif</a:t>
            </a:r>
            <a:r>
              <a:rPr lang="en-US" dirty="0"/>
              <a:t>, circa 900 BC</a:t>
            </a:r>
          </a:p>
        </p:txBody>
      </p:sp>
      <p:sp>
        <p:nvSpPr>
          <p:cNvPr id="3" name="Text Placeholder 2"/>
          <p:cNvSpPr>
            <a:spLocks noGrp="1"/>
          </p:cNvSpPr>
          <p:nvPr>
            <p:ph type="body" sz="quarter" idx="12"/>
          </p:nvPr>
        </p:nvSpPr>
        <p:spPr/>
        <p:txBody>
          <a:bodyPr/>
          <a:lstStyle/>
          <a:p>
            <a:r>
              <a:rPr lang="en-US"/>
              <a:t>24:4</a:t>
            </a:r>
          </a:p>
        </p:txBody>
      </p:sp>
      <p:sp>
        <p:nvSpPr>
          <p:cNvPr id="4" name="Title 3"/>
          <p:cNvSpPr>
            <a:spLocks noGrp="1"/>
          </p:cNvSpPr>
          <p:nvPr>
            <p:ph type="title"/>
          </p:nvPr>
        </p:nvSpPr>
        <p:spPr/>
        <p:txBody>
          <a:bodyPr/>
          <a:lstStyle/>
          <a:p>
            <a:r>
              <a:rPr lang="en-US" dirty="0"/>
              <a:t>In order to register the people of Israel</a:t>
            </a:r>
          </a:p>
        </p:txBody>
      </p:sp>
      <p:pic>
        <p:nvPicPr>
          <p:cNvPr id="1026" name="Picture 2" descr="C:\Users\Kris\Documents\Bolen\04 0Adds 2012\19 Museum\US Museums\Metropolitan Museum-pcb\Egypt\6-Ramesside Period\El-Asasif, limestone ostraca with hieratic accounting texts and name lists, 19th-26th dynasty, adr1605231982.jpg"/>
          <p:cNvPicPr>
            <a:picLocks noChangeAspect="1" noChangeArrowheads="1"/>
          </p:cNvPicPr>
          <p:nvPr/>
        </p:nvPicPr>
        <p:blipFill rotWithShape="1">
          <a:blip r:embed="rId3">
            <a:extLst>
              <a:ext uri="{28A0092B-C50C-407E-A947-70E740481C1C}">
                <a14:useLocalDpi xmlns:a14="http://schemas.microsoft.com/office/drawing/2010/main" val="0"/>
              </a:ext>
            </a:extLst>
          </a:blip>
          <a:srcRect r="811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10173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B9F181D-EE08-4EF8-8B08-C6B3359E33A0}"/>
              </a:ext>
            </a:extLst>
          </p:cNvPr>
          <p:cNvPicPr>
            <a:picLocks noChangeAspect="1"/>
          </p:cNvPicPr>
          <p:nvPr/>
        </p:nvPicPr>
        <p:blipFill rotWithShape="1">
          <a:blip r:embed="rId3">
            <a:extLst>
              <a:ext uri="{28A0092B-C50C-407E-A947-70E740481C1C}">
                <a14:useLocalDpi xmlns:a14="http://schemas.microsoft.com/office/drawing/2010/main" val="0"/>
              </a:ext>
            </a:extLst>
          </a:blip>
          <a:srcRect b="4100"/>
          <a:stretch/>
        </p:blipFill>
        <p:spPr>
          <a:xfrm>
            <a:off x="-1" y="0"/>
            <a:ext cx="9143999" cy="6858000"/>
          </a:xfrm>
          <a:prstGeom prst="rect">
            <a:avLst/>
          </a:prstGeom>
        </p:spPr>
      </p:pic>
      <p:sp>
        <p:nvSpPr>
          <p:cNvPr id="4" name="Text Placeholder 3"/>
          <p:cNvSpPr>
            <a:spLocks noGrp="1"/>
          </p:cNvSpPr>
          <p:nvPr>
            <p:ph type="body" sz="quarter" idx="10"/>
          </p:nvPr>
        </p:nvSpPr>
        <p:spPr/>
        <p:txBody>
          <a:bodyPr/>
          <a:lstStyle/>
          <a:p>
            <a:r>
              <a:rPr lang="en-US" dirty="0"/>
              <a:t>Sculpture of an angry Roman theater mask, from the Diocletian Baths in Rome</a:t>
            </a:r>
          </a:p>
        </p:txBody>
      </p:sp>
      <p:sp>
        <p:nvSpPr>
          <p:cNvPr id="9" name="Text Placeholder 8"/>
          <p:cNvSpPr>
            <a:spLocks noGrp="1"/>
          </p:cNvSpPr>
          <p:nvPr>
            <p:ph type="body" sz="quarter" idx="12"/>
          </p:nvPr>
        </p:nvSpPr>
        <p:spPr/>
        <p:txBody>
          <a:bodyPr/>
          <a:lstStyle/>
          <a:p>
            <a:r>
              <a:rPr lang="en-US" dirty="0"/>
              <a:t>24:1</a:t>
            </a:r>
          </a:p>
        </p:txBody>
      </p:sp>
      <p:sp>
        <p:nvSpPr>
          <p:cNvPr id="3" name="Title 2"/>
          <p:cNvSpPr>
            <a:spLocks noGrp="1"/>
          </p:cNvSpPr>
          <p:nvPr>
            <p:ph type="title"/>
          </p:nvPr>
        </p:nvSpPr>
        <p:spPr/>
        <p:txBody>
          <a:bodyPr/>
          <a:lstStyle/>
          <a:p>
            <a:r>
              <a:rPr lang="en-US" dirty="0"/>
              <a:t>Now again the anger of Yahweh burned against Israel</a:t>
            </a:r>
          </a:p>
        </p:txBody>
      </p:sp>
    </p:spTree>
    <p:extLst>
      <p:ext uri="{BB962C8B-B14F-4D97-AF65-F5344CB8AC3E}">
        <p14:creationId xmlns:p14="http://schemas.microsoft.com/office/powerpoint/2010/main" val="35142630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contrast="10000"/>
                    </a14:imgEffect>
                  </a14:imgLayer>
                </a14:imgProps>
              </a:ext>
              <a:ext uri="{28A0092B-C50C-407E-A947-70E740481C1C}">
                <a14:useLocalDpi xmlns:a14="http://schemas.microsoft.com/office/drawing/2010/main" val="0"/>
              </a:ext>
            </a:extLst>
          </a:blip>
          <a:srcRect/>
          <a:stretch>
            <a:fillRect/>
          </a:stretch>
        </p:blipFill>
        <p:spPr bwMode="auto">
          <a:xfrm>
            <a:off x="0" y="128215"/>
            <a:ext cx="9144000" cy="6611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Palette inscribed for </a:t>
            </a:r>
            <a:r>
              <a:rPr lang="en-US" dirty="0" err="1"/>
              <a:t>Smendes</a:t>
            </a:r>
            <a:r>
              <a:rPr lang="en-US" dirty="0"/>
              <a:t>, High Priest of Amun, circa 1045–992 BC</a:t>
            </a:r>
          </a:p>
        </p:txBody>
      </p:sp>
      <p:sp>
        <p:nvSpPr>
          <p:cNvPr id="3" name="Text Placeholder 2"/>
          <p:cNvSpPr>
            <a:spLocks noGrp="1"/>
          </p:cNvSpPr>
          <p:nvPr>
            <p:ph type="body" sz="quarter" idx="12"/>
          </p:nvPr>
        </p:nvSpPr>
        <p:spPr/>
        <p:txBody>
          <a:bodyPr/>
          <a:lstStyle/>
          <a:p>
            <a:r>
              <a:rPr lang="en-US" dirty="0"/>
              <a:t>24:4</a:t>
            </a:r>
          </a:p>
        </p:txBody>
      </p:sp>
      <p:sp>
        <p:nvSpPr>
          <p:cNvPr id="4" name="Title 3"/>
          <p:cNvSpPr>
            <a:spLocks noGrp="1"/>
          </p:cNvSpPr>
          <p:nvPr>
            <p:ph type="title"/>
          </p:nvPr>
        </p:nvSpPr>
        <p:spPr/>
        <p:txBody>
          <a:bodyPr/>
          <a:lstStyle/>
          <a:p>
            <a:r>
              <a:rPr lang="en-US" dirty="0"/>
              <a:t>In order to register the people of Israel</a:t>
            </a:r>
          </a:p>
        </p:txBody>
      </p:sp>
    </p:spTree>
    <p:extLst>
      <p:ext uri="{BB962C8B-B14F-4D97-AF65-F5344CB8AC3E}">
        <p14:creationId xmlns:p14="http://schemas.microsoft.com/office/powerpoint/2010/main" val="6069170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Nimrud, central palace, Tiglath-pileser III relief with scribes, adr090506980.jpg"/>
          <p:cNvPicPr>
            <a:picLocks noChangeAspect="1"/>
          </p:cNvPicPr>
          <p:nvPr/>
        </p:nvPicPr>
        <p:blipFill rotWithShape="1">
          <a:blip r:embed="rId3" cstate="print">
            <a:extLst>
              <a:ext uri="{28A0092B-C50C-407E-A947-70E740481C1C}">
                <a14:useLocalDpi xmlns:a14="http://schemas.microsoft.com/office/drawing/2010/main" val="0"/>
              </a:ext>
            </a:extLst>
          </a:blip>
          <a:srcRect l="859"/>
          <a:stretch/>
        </p:blipFill>
        <p:spPr>
          <a:xfrm>
            <a:off x="0" y="362285"/>
            <a:ext cx="9144000" cy="6133431"/>
          </a:xfrm>
          <a:prstGeom prst="rect">
            <a:avLst/>
          </a:prstGeom>
        </p:spPr>
      </p:pic>
      <p:sp>
        <p:nvSpPr>
          <p:cNvPr id="2" name="Text Placeholder 1"/>
          <p:cNvSpPr>
            <a:spLocks noGrp="1"/>
          </p:cNvSpPr>
          <p:nvPr>
            <p:ph type="body" sz="quarter" idx="10"/>
          </p:nvPr>
        </p:nvSpPr>
        <p:spPr/>
        <p:txBody>
          <a:bodyPr/>
          <a:lstStyle/>
          <a:p>
            <a:r>
              <a:rPr lang="en-US" dirty="0"/>
              <a:t>Relief of scribes, from the central palace in Nimrud, reign of Tiglath-pileser III, 8th century BC</a:t>
            </a:r>
          </a:p>
        </p:txBody>
      </p:sp>
      <p:sp>
        <p:nvSpPr>
          <p:cNvPr id="3" name="Text Placeholder 2"/>
          <p:cNvSpPr>
            <a:spLocks noGrp="1"/>
          </p:cNvSpPr>
          <p:nvPr>
            <p:ph type="body" sz="quarter" idx="12"/>
          </p:nvPr>
        </p:nvSpPr>
        <p:spPr/>
        <p:txBody>
          <a:bodyPr/>
          <a:lstStyle/>
          <a:p>
            <a:r>
              <a:rPr lang="en-US" dirty="0"/>
              <a:t>24:4</a:t>
            </a:r>
          </a:p>
        </p:txBody>
      </p:sp>
      <p:sp>
        <p:nvSpPr>
          <p:cNvPr id="4" name="Title 3"/>
          <p:cNvSpPr>
            <a:spLocks noGrp="1"/>
          </p:cNvSpPr>
          <p:nvPr>
            <p:ph type="title"/>
          </p:nvPr>
        </p:nvSpPr>
        <p:spPr/>
        <p:txBody>
          <a:bodyPr/>
          <a:lstStyle/>
          <a:p>
            <a:r>
              <a:rPr lang="en-US" dirty="0"/>
              <a:t>In order to register the people of Israel</a:t>
            </a:r>
          </a:p>
        </p:txBody>
      </p:sp>
    </p:spTree>
    <p:extLst>
      <p:ext uri="{BB962C8B-B14F-4D97-AF65-F5344CB8AC3E}">
        <p14:creationId xmlns:p14="http://schemas.microsoft.com/office/powerpoint/2010/main" val="27525742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Map of the general route of Joab and the census takers</a:t>
            </a:r>
          </a:p>
        </p:txBody>
      </p:sp>
      <p:sp>
        <p:nvSpPr>
          <p:cNvPr id="3" name="Text Placeholder 2"/>
          <p:cNvSpPr>
            <a:spLocks noGrp="1"/>
          </p:cNvSpPr>
          <p:nvPr>
            <p:ph type="body" sz="quarter" idx="12"/>
          </p:nvPr>
        </p:nvSpPr>
        <p:spPr/>
        <p:txBody>
          <a:bodyPr/>
          <a:lstStyle/>
          <a:p>
            <a:r>
              <a:rPr lang="en-US" dirty="0"/>
              <a:t>24:5</a:t>
            </a:r>
          </a:p>
        </p:txBody>
      </p:sp>
      <p:sp>
        <p:nvSpPr>
          <p:cNvPr id="4" name="Title 3"/>
          <p:cNvSpPr>
            <a:spLocks noGrp="1"/>
          </p:cNvSpPr>
          <p:nvPr>
            <p:ph type="title"/>
          </p:nvPr>
        </p:nvSpPr>
        <p:spPr/>
        <p:txBody>
          <a:bodyPr/>
          <a:lstStyle/>
          <a:p>
            <a:r>
              <a:rPr lang="en-US" dirty="0"/>
              <a:t>And they passed over the Jordan</a:t>
            </a:r>
          </a:p>
        </p:txBody>
      </p:sp>
      <p:grpSp>
        <p:nvGrpSpPr>
          <p:cNvPr id="24" name="Group 23"/>
          <p:cNvGrpSpPr/>
          <p:nvPr/>
        </p:nvGrpSpPr>
        <p:grpSpPr>
          <a:xfrm>
            <a:off x="659024" y="369332"/>
            <a:ext cx="7865601" cy="6150340"/>
            <a:chOff x="659024" y="369332"/>
            <a:chExt cx="7865601" cy="615034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024" y="369332"/>
              <a:ext cx="7865601" cy="6150340"/>
            </a:xfrm>
            <a:prstGeom prst="rect">
              <a:avLst/>
            </a:prstGeom>
          </p:spPr>
        </p:pic>
        <p:sp>
          <p:nvSpPr>
            <p:cNvPr id="7" name="Oval 6"/>
            <p:cNvSpPr/>
            <p:nvPr/>
          </p:nvSpPr>
          <p:spPr>
            <a:xfrm>
              <a:off x="4953000" y="1343025"/>
              <a:ext cx="36576" cy="36576"/>
            </a:xfrm>
            <a:prstGeom prst="ellipse">
              <a:avLst/>
            </a:prstGeom>
            <a:solidFill>
              <a:srgbClr val="FEFFFF"/>
            </a:solidFill>
            <a:ln w="6350">
              <a:solidFill>
                <a:schemeClr val="bg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743450" y="1290233"/>
              <a:ext cx="193964" cy="123111"/>
            </a:xfrm>
            <a:prstGeom prst="rect">
              <a:avLst/>
            </a:prstGeom>
            <a:noFill/>
          </p:spPr>
          <p:txBody>
            <a:bodyPr wrap="none" lIns="0" tIns="0" rIns="0" bIns="0" rtlCol="0">
              <a:spAutoFit/>
            </a:bodyPr>
            <a:lstStyle/>
            <a:p>
              <a:r>
                <a:rPr lang="en-US" sz="800" b="1" dirty="0">
                  <a:solidFill>
                    <a:srgbClr val="010000"/>
                  </a:solidFill>
                  <a:latin typeface="Arial" panose="020B0604020202020204" pitchFamily="34" charset="0"/>
                  <a:cs typeface="Arial" panose="020B0604020202020204" pitchFamily="34" charset="0"/>
                </a:rPr>
                <a:t>Dan</a:t>
              </a:r>
            </a:p>
          </p:txBody>
        </p:sp>
        <p:sp>
          <p:nvSpPr>
            <p:cNvPr id="9" name="Oval 8"/>
            <p:cNvSpPr/>
            <p:nvPr/>
          </p:nvSpPr>
          <p:spPr>
            <a:xfrm>
              <a:off x="5138738" y="5421667"/>
              <a:ext cx="542925" cy="286187"/>
            </a:xfrm>
            <a:prstGeom prst="ellipse">
              <a:avLst/>
            </a:prstGeom>
            <a:noFill/>
            <a:ln w="19050" cap="flat" cmpd="sng" algn="ctr">
              <a:solidFill>
                <a:srgbClr val="FEFF00"/>
              </a:solidFill>
              <a:prstDash val="solid"/>
              <a:round/>
              <a:headEnd type="none" w="med" len="med"/>
              <a:tailEnd type="none" w="med" len="med"/>
            </a:ln>
            <a:effectLst>
              <a:glow rad="381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10" name="Oval 9"/>
            <p:cNvSpPr/>
            <p:nvPr/>
          </p:nvSpPr>
          <p:spPr>
            <a:xfrm>
              <a:off x="5114928" y="3495674"/>
              <a:ext cx="581025" cy="311465"/>
            </a:xfrm>
            <a:prstGeom prst="ellipse">
              <a:avLst/>
            </a:prstGeom>
            <a:noFill/>
            <a:ln w="19050" cap="flat" cmpd="sng" algn="ctr">
              <a:solidFill>
                <a:srgbClr val="FEFF00"/>
              </a:solidFill>
              <a:prstDash val="solid"/>
              <a:round/>
              <a:headEnd type="none" w="med" len="med"/>
              <a:tailEnd type="none" w="med" len="med"/>
            </a:ln>
            <a:effectLst>
              <a:glow rad="381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11" name="Oval 10"/>
            <p:cNvSpPr/>
            <p:nvPr/>
          </p:nvSpPr>
          <p:spPr>
            <a:xfrm>
              <a:off x="4624041" y="1244513"/>
              <a:ext cx="468027" cy="208524"/>
            </a:xfrm>
            <a:prstGeom prst="ellipse">
              <a:avLst/>
            </a:prstGeom>
            <a:noFill/>
            <a:ln w="19050" cap="flat" cmpd="sng" algn="ctr">
              <a:solidFill>
                <a:srgbClr val="FEFF00"/>
              </a:solidFill>
              <a:prstDash val="solid"/>
              <a:round/>
              <a:headEnd type="none" w="med" len="med"/>
              <a:tailEnd type="none" w="med" len="med"/>
            </a:ln>
            <a:effectLst>
              <a:glow rad="381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12" name="Oval 11"/>
            <p:cNvSpPr/>
            <p:nvPr/>
          </p:nvSpPr>
          <p:spPr>
            <a:xfrm>
              <a:off x="4006821" y="474893"/>
              <a:ext cx="468027" cy="208524"/>
            </a:xfrm>
            <a:prstGeom prst="ellipse">
              <a:avLst/>
            </a:prstGeom>
            <a:noFill/>
            <a:ln w="19050" cap="flat" cmpd="sng" algn="ctr">
              <a:solidFill>
                <a:srgbClr val="FEFF00"/>
              </a:solidFill>
              <a:prstDash val="solid"/>
              <a:round/>
              <a:headEnd type="none" w="med" len="med"/>
              <a:tailEnd type="none" w="med" len="med"/>
            </a:ln>
            <a:effectLst>
              <a:glow rad="381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13" name="Oval 12"/>
            <p:cNvSpPr/>
            <p:nvPr/>
          </p:nvSpPr>
          <p:spPr>
            <a:xfrm>
              <a:off x="3694401" y="1180886"/>
              <a:ext cx="468027" cy="208524"/>
            </a:xfrm>
            <a:prstGeom prst="ellipse">
              <a:avLst/>
            </a:prstGeom>
            <a:noFill/>
            <a:ln w="19050" cap="flat" cmpd="sng" algn="ctr">
              <a:solidFill>
                <a:srgbClr val="FEFF00"/>
              </a:solidFill>
              <a:prstDash val="solid"/>
              <a:round/>
              <a:headEnd type="none" w="med" len="med"/>
              <a:tailEnd type="none" w="med" len="med"/>
            </a:ln>
            <a:effectLst>
              <a:glow rad="381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14" name="Oval 13"/>
            <p:cNvSpPr/>
            <p:nvPr/>
          </p:nvSpPr>
          <p:spPr>
            <a:xfrm>
              <a:off x="2795241" y="5991772"/>
              <a:ext cx="679479" cy="264247"/>
            </a:xfrm>
            <a:prstGeom prst="ellipse">
              <a:avLst/>
            </a:prstGeom>
            <a:noFill/>
            <a:ln w="19050" cap="flat" cmpd="sng" algn="ctr">
              <a:solidFill>
                <a:srgbClr val="FEFF00"/>
              </a:solidFill>
              <a:prstDash val="solid"/>
              <a:round/>
              <a:headEnd type="none" w="med" len="med"/>
              <a:tailEnd type="none" w="med" len="med"/>
            </a:ln>
            <a:effectLst>
              <a:glow rad="381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15" name="Oval 14"/>
            <p:cNvSpPr/>
            <p:nvPr/>
          </p:nvSpPr>
          <p:spPr>
            <a:xfrm>
              <a:off x="3878234" y="4726852"/>
              <a:ext cx="679479" cy="264247"/>
            </a:xfrm>
            <a:prstGeom prst="ellipse">
              <a:avLst/>
            </a:prstGeom>
            <a:noFill/>
            <a:ln w="19050" cap="flat" cmpd="sng" algn="ctr">
              <a:solidFill>
                <a:srgbClr val="FEFF00"/>
              </a:solidFill>
              <a:prstDash val="solid"/>
              <a:round/>
              <a:headEnd type="none" w="med" len="med"/>
              <a:tailEnd type="none" w="med" len="med"/>
            </a:ln>
            <a:effectLst>
              <a:glow rad="381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16" name="Freeform 15"/>
            <p:cNvSpPr/>
            <p:nvPr/>
          </p:nvSpPr>
          <p:spPr>
            <a:xfrm>
              <a:off x="4663440" y="4815839"/>
              <a:ext cx="441960" cy="657225"/>
            </a:xfrm>
            <a:custGeom>
              <a:avLst/>
              <a:gdLst>
                <a:gd name="connsiteX0" fmla="*/ 0 w 403860"/>
                <a:gd name="connsiteY0" fmla="*/ 0 h 685800"/>
                <a:gd name="connsiteX1" fmla="*/ 358140 w 403860"/>
                <a:gd name="connsiteY1" fmla="*/ 38100 h 685800"/>
                <a:gd name="connsiteX2" fmla="*/ 342900 w 403860"/>
                <a:gd name="connsiteY2" fmla="*/ 655320 h 685800"/>
                <a:gd name="connsiteX3" fmla="*/ 403860 w 403860"/>
                <a:gd name="connsiteY3" fmla="*/ 685800 h 685800"/>
                <a:gd name="connsiteX0" fmla="*/ 0 w 403860"/>
                <a:gd name="connsiteY0" fmla="*/ 18848 h 704648"/>
                <a:gd name="connsiteX1" fmla="*/ 358140 w 403860"/>
                <a:gd name="connsiteY1" fmla="*/ 56948 h 704648"/>
                <a:gd name="connsiteX2" fmla="*/ 342900 w 403860"/>
                <a:gd name="connsiteY2" fmla="*/ 674168 h 704648"/>
                <a:gd name="connsiteX3" fmla="*/ 403860 w 403860"/>
                <a:gd name="connsiteY3" fmla="*/ 704648 h 704648"/>
                <a:gd name="connsiteX0" fmla="*/ 0 w 403860"/>
                <a:gd name="connsiteY0" fmla="*/ 0 h 685800"/>
                <a:gd name="connsiteX1" fmla="*/ 320040 w 403860"/>
                <a:gd name="connsiteY1" fmla="*/ 109537 h 685800"/>
                <a:gd name="connsiteX2" fmla="*/ 342900 w 403860"/>
                <a:gd name="connsiteY2" fmla="*/ 655320 h 685800"/>
                <a:gd name="connsiteX3" fmla="*/ 403860 w 403860"/>
                <a:gd name="connsiteY3" fmla="*/ 685800 h 685800"/>
                <a:gd name="connsiteX0" fmla="*/ 0 w 403860"/>
                <a:gd name="connsiteY0" fmla="*/ 0 h 685800"/>
                <a:gd name="connsiteX1" fmla="*/ 320040 w 403860"/>
                <a:gd name="connsiteY1" fmla="*/ 109537 h 685800"/>
                <a:gd name="connsiteX2" fmla="*/ 342900 w 403860"/>
                <a:gd name="connsiteY2" fmla="*/ 655320 h 685800"/>
                <a:gd name="connsiteX3" fmla="*/ 403860 w 403860"/>
                <a:gd name="connsiteY3" fmla="*/ 685800 h 685800"/>
                <a:gd name="connsiteX0" fmla="*/ 0 w 403860"/>
                <a:gd name="connsiteY0" fmla="*/ 0 h 685800"/>
                <a:gd name="connsiteX1" fmla="*/ 320040 w 403860"/>
                <a:gd name="connsiteY1" fmla="*/ 109537 h 685800"/>
                <a:gd name="connsiteX2" fmla="*/ 342900 w 403860"/>
                <a:gd name="connsiteY2" fmla="*/ 655320 h 685800"/>
                <a:gd name="connsiteX3" fmla="*/ 403860 w 403860"/>
                <a:gd name="connsiteY3" fmla="*/ 685800 h 685800"/>
                <a:gd name="connsiteX0" fmla="*/ 0 w 403860"/>
                <a:gd name="connsiteY0" fmla="*/ 0 h 685800"/>
                <a:gd name="connsiteX1" fmla="*/ 320040 w 403860"/>
                <a:gd name="connsiteY1" fmla="*/ 109537 h 685800"/>
                <a:gd name="connsiteX2" fmla="*/ 364331 w 403860"/>
                <a:gd name="connsiteY2" fmla="*/ 626745 h 685800"/>
                <a:gd name="connsiteX3" fmla="*/ 403860 w 403860"/>
                <a:gd name="connsiteY3" fmla="*/ 685800 h 685800"/>
                <a:gd name="connsiteX0" fmla="*/ 0 w 441960"/>
                <a:gd name="connsiteY0" fmla="*/ 0 h 673983"/>
                <a:gd name="connsiteX1" fmla="*/ 320040 w 441960"/>
                <a:gd name="connsiteY1" fmla="*/ 109537 h 673983"/>
                <a:gd name="connsiteX2" fmla="*/ 364331 w 441960"/>
                <a:gd name="connsiteY2" fmla="*/ 626745 h 673983"/>
                <a:gd name="connsiteX3" fmla="*/ 441960 w 441960"/>
                <a:gd name="connsiteY3" fmla="*/ 657225 h 673983"/>
                <a:gd name="connsiteX0" fmla="*/ 0 w 441960"/>
                <a:gd name="connsiteY0" fmla="*/ 0 h 657225"/>
                <a:gd name="connsiteX1" fmla="*/ 320040 w 441960"/>
                <a:gd name="connsiteY1" fmla="*/ 109537 h 657225"/>
                <a:gd name="connsiteX2" fmla="*/ 441960 w 441960"/>
                <a:gd name="connsiteY2" fmla="*/ 657225 h 657225"/>
                <a:gd name="connsiteX0" fmla="*/ 0 w 441960"/>
                <a:gd name="connsiteY0" fmla="*/ 0 h 657225"/>
                <a:gd name="connsiteX1" fmla="*/ 320040 w 441960"/>
                <a:gd name="connsiteY1" fmla="*/ 109537 h 657225"/>
                <a:gd name="connsiteX2" fmla="*/ 441960 w 441960"/>
                <a:gd name="connsiteY2" fmla="*/ 657225 h 657225"/>
              </a:gdLst>
              <a:ahLst/>
              <a:cxnLst>
                <a:cxn ang="0">
                  <a:pos x="connsiteX0" y="connsiteY0"/>
                </a:cxn>
                <a:cxn ang="0">
                  <a:pos x="connsiteX1" y="connsiteY1"/>
                </a:cxn>
                <a:cxn ang="0">
                  <a:pos x="connsiteX2" y="connsiteY2"/>
                </a:cxn>
              </a:cxnLst>
              <a:rect l="l" t="t" r="r" b="b"/>
              <a:pathLst>
                <a:path w="441960" h="657225">
                  <a:moveTo>
                    <a:pt x="0" y="0"/>
                  </a:moveTo>
                  <a:cubicBezTo>
                    <a:pt x="119380" y="12700"/>
                    <a:pt x="246380" y="-1"/>
                    <a:pt x="320040" y="109537"/>
                  </a:cubicBezTo>
                  <a:cubicBezTo>
                    <a:pt x="393700" y="219075"/>
                    <a:pt x="266541" y="559792"/>
                    <a:pt x="441960" y="657225"/>
                  </a:cubicBezTo>
                </a:path>
              </a:pathLst>
            </a:custGeom>
            <a:noFill/>
            <a:ln w="12700" cap="rnd" cmpd="sng" algn="ctr">
              <a:solidFill>
                <a:srgbClr val="FFFF00"/>
              </a:solidFill>
              <a:prstDash val="solid"/>
              <a:round/>
              <a:headEnd type="none" w="med" len="med"/>
              <a:tailEnd type="triangle" w="med" len="med"/>
            </a:ln>
            <a:effectLst>
              <a:glow rad="38100">
                <a:srgbClr val="000000">
                  <a:alpha val="60000"/>
                </a:srgbClr>
              </a:glow>
              <a:outerShdw blurRad="40000" dist="23000" dir="5400000" rotWithShape="0">
                <a:srgbClr val="000000">
                  <a:alpha val="35000"/>
                </a:srgbClr>
              </a:outerShdw>
            </a:effectLst>
          </p:spPr>
          <p:txBody>
            <a:bodyPr anchor="ctr"/>
            <a:lstStyle/>
            <a:p>
              <a:pPr algn="ctr"/>
              <a:endParaRPr lang="en-US" kern="0">
                <a:solidFill>
                  <a:srgbClr val="FFFFFF"/>
                </a:solidFill>
                <a:latin typeface="Calibri" pitchFamily="34" charset="0"/>
              </a:endParaRPr>
            </a:p>
          </p:txBody>
        </p:sp>
        <p:sp>
          <p:nvSpPr>
            <p:cNvPr id="17" name="Freeform 16"/>
            <p:cNvSpPr/>
            <p:nvPr/>
          </p:nvSpPr>
          <p:spPr>
            <a:xfrm>
              <a:off x="5349180" y="4023360"/>
              <a:ext cx="338502" cy="1371600"/>
            </a:xfrm>
            <a:custGeom>
              <a:avLst/>
              <a:gdLst>
                <a:gd name="connsiteX0" fmla="*/ 312420 w 312420"/>
                <a:gd name="connsiteY0" fmla="*/ 1371600 h 1371600"/>
                <a:gd name="connsiteX1" fmla="*/ 312420 w 312420"/>
                <a:gd name="connsiteY1" fmla="*/ 1043940 h 1371600"/>
                <a:gd name="connsiteX2" fmla="*/ 0 w 312420"/>
                <a:gd name="connsiteY2" fmla="*/ 335280 h 1371600"/>
                <a:gd name="connsiteX3" fmla="*/ 53340 w 312420"/>
                <a:gd name="connsiteY3" fmla="*/ 0 h 1371600"/>
                <a:gd name="connsiteX0" fmla="*/ 312420 w 335562"/>
                <a:gd name="connsiteY0" fmla="*/ 1371600 h 1371600"/>
                <a:gd name="connsiteX1" fmla="*/ 312420 w 335562"/>
                <a:gd name="connsiteY1" fmla="*/ 1043940 h 1371600"/>
                <a:gd name="connsiteX2" fmla="*/ 0 w 335562"/>
                <a:gd name="connsiteY2" fmla="*/ 335280 h 1371600"/>
                <a:gd name="connsiteX3" fmla="*/ 53340 w 335562"/>
                <a:gd name="connsiteY3" fmla="*/ 0 h 1371600"/>
                <a:gd name="connsiteX0" fmla="*/ 312420 w 338442"/>
                <a:gd name="connsiteY0" fmla="*/ 1371600 h 1371600"/>
                <a:gd name="connsiteX1" fmla="*/ 312420 w 338442"/>
                <a:gd name="connsiteY1" fmla="*/ 1043940 h 1371600"/>
                <a:gd name="connsiteX2" fmla="*/ 0 w 338442"/>
                <a:gd name="connsiteY2" fmla="*/ 335280 h 1371600"/>
                <a:gd name="connsiteX3" fmla="*/ 53340 w 338442"/>
                <a:gd name="connsiteY3" fmla="*/ 0 h 1371600"/>
                <a:gd name="connsiteX0" fmla="*/ 314350 w 340372"/>
                <a:gd name="connsiteY0" fmla="*/ 1371600 h 1371600"/>
                <a:gd name="connsiteX1" fmla="*/ 314350 w 340372"/>
                <a:gd name="connsiteY1" fmla="*/ 1043940 h 1371600"/>
                <a:gd name="connsiteX2" fmla="*/ 1930 w 340372"/>
                <a:gd name="connsiteY2" fmla="*/ 335280 h 1371600"/>
                <a:gd name="connsiteX3" fmla="*/ 55270 w 340372"/>
                <a:gd name="connsiteY3" fmla="*/ 0 h 1371600"/>
                <a:gd name="connsiteX0" fmla="*/ 312480 w 338502"/>
                <a:gd name="connsiteY0" fmla="*/ 1371600 h 1371600"/>
                <a:gd name="connsiteX1" fmla="*/ 312480 w 338502"/>
                <a:gd name="connsiteY1" fmla="*/ 1043940 h 1371600"/>
                <a:gd name="connsiteX2" fmla="*/ 60 w 338502"/>
                <a:gd name="connsiteY2" fmla="*/ 335280 h 1371600"/>
                <a:gd name="connsiteX3" fmla="*/ 53400 w 338502"/>
                <a:gd name="connsiteY3" fmla="*/ 0 h 1371600"/>
              </a:gdLst>
              <a:ahLst/>
              <a:cxnLst>
                <a:cxn ang="0">
                  <a:pos x="connsiteX0" y="connsiteY0"/>
                </a:cxn>
                <a:cxn ang="0">
                  <a:pos x="connsiteX1" y="connsiteY1"/>
                </a:cxn>
                <a:cxn ang="0">
                  <a:pos x="connsiteX2" y="connsiteY2"/>
                </a:cxn>
                <a:cxn ang="0">
                  <a:pos x="connsiteX3" y="connsiteY3"/>
                </a:cxn>
              </a:cxnLst>
              <a:rect l="l" t="t" r="r" b="b"/>
              <a:pathLst>
                <a:path w="338502" h="1371600">
                  <a:moveTo>
                    <a:pt x="312480" y="1371600"/>
                  </a:moveTo>
                  <a:cubicBezTo>
                    <a:pt x="324386" y="1293336"/>
                    <a:pt x="364550" y="1216660"/>
                    <a:pt x="312480" y="1043940"/>
                  </a:cubicBezTo>
                  <a:cubicBezTo>
                    <a:pt x="260410" y="871220"/>
                    <a:pt x="-4556" y="514489"/>
                    <a:pt x="60" y="335280"/>
                  </a:cubicBezTo>
                  <a:cubicBezTo>
                    <a:pt x="3552" y="199708"/>
                    <a:pt x="35620" y="111760"/>
                    <a:pt x="53400" y="0"/>
                  </a:cubicBezTo>
                </a:path>
              </a:pathLst>
            </a:custGeom>
            <a:noFill/>
            <a:ln w="12700" cap="rnd" cmpd="sng" algn="ctr">
              <a:solidFill>
                <a:srgbClr val="FFFF00"/>
              </a:solidFill>
              <a:prstDash val="solid"/>
              <a:round/>
              <a:headEnd type="none" w="med" len="med"/>
              <a:tailEnd type="triangle" w="med" len="med"/>
            </a:ln>
            <a:effectLst>
              <a:glow rad="38100">
                <a:srgbClr val="000000">
                  <a:alpha val="60000"/>
                </a:srgbClr>
              </a:glow>
              <a:outerShdw blurRad="40000" dist="23000" dir="5400000" rotWithShape="0">
                <a:srgbClr val="000000">
                  <a:alpha val="35000"/>
                </a:srgbClr>
              </a:outerShdw>
            </a:effectLst>
          </p:spPr>
          <p:txBody>
            <a:bodyPr anchor="ctr"/>
            <a:lstStyle/>
            <a:p>
              <a:pPr algn="ctr"/>
              <a:endParaRPr lang="en-US" kern="0">
                <a:solidFill>
                  <a:srgbClr val="FFFFFF"/>
                </a:solidFill>
                <a:latin typeface="Calibri" pitchFamily="34" charset="0"/>
              </a:endParaRPr>
            </a:p>
          </p:txBody>
        </p:sp>
        <p:sp>
          <p:nvSpPr>
            <p:cNvPr id="18" name="Freeform 17"/>
            <p:cNvSpPr/>
            <p:nvPr/>
          </p:nvSpPr>
          <p:spPr>
            <a:xfrm>
              <a:off x="5049202" y="1535430"/>
              <a:ext cx="531847" cy="1885950"/>
            </a:xfrm>
            <a:custGeom>
              <a:avLst/>
              <a:gdLst>
                <a:gd name="connsiteX0" fmla="*/ 388620 w 487680"/>
                <a:gd name="connsiteY0" fmla="*/ 1866900 h 1866900"/>
                <a:gd name="connsiteX1" fmla="*/ 487680 w 487680"/>
                <a:gd name="connsiteY1" fmla="*/ 937260 h 1866900"/>
                <a:gd name="connsiteX2" fmla="*/ 114300 w 487680"/>
                <a:gd name="connsiteY2" fmla="*/ 381000 h 1866900"/>
                <a:gd name="connsiteX3" fmla="*/ 0 w 487680"/>
                <a:gd name="connsiteY3" fmla="*/ 0 h 1866900"/>
                <a:gd name="connsiteX0" fmla="*/ 388620 w 498510"/>
                <a:gd name="connsiteY0" fmla="*/ 1866900 h 1866900"/>
                <a:gd name="connsiteX1" fmla="*/ 487680 w 498510"/>
                <a:gd name="connsiteY1" fmla="*/ 937260 h 1866900"/>
                <a:gd name="connsiteX2" fmla="*/ 114300 w 498510"/>
                <a:gd name="connsiteY2" fmla="*/ 381000 h 1866900"/>
                <a:gd name="connsiteX3" fmla="*/ 0 w 498510"/>
                <a:gd name="connsiteY3" fmla="*/ 0 h 1866900"/>
                <a:gd name="connsiteX0" fmla="*/ 388620 w 498510"/>
                <a:gd name="connsiteY0" fmla="*/ 1866900 h 1866900"/>
                <a:gd name="connsiteX1" fmla="*/ 487680 w 498510"/>
                <a:gd name="connsiteY1" fmla="*/ 937260 h 1866900"/>
                <a:gd name="connsiteX2" fmla="*/ 114300 w 498510"/>
                <a:gd name="connsiteY2" fmla="*/ 381000 h 1866900"/>
                <a:gd name="connsiteX3" fmla="*/ 0 w 498510"/>
                <a:gd name="connsiteY3" fmla="*/ 0 h 1866900"/>
                <a:gd name="connsiteX0" fmla="*/ 388620 w 498510"/>
                <a:gd name="connsiteY0" fmla="*/ 1866900 h 1866900"/>
                <a:gd name="connsiteX1" fmla="*/ 487680 w 498510"/>
                <a:gd name="connsiteY1" fmla="*/ 937260 h 1866900"/>
                <a:gd name="connsiteX2" fmla="*/ 114300 w 498510"/>
                <a:gd name="connsiteY2" fmla="*/ 381000 h 1866900"/>
                <a:gd name="connsiteX3" fmla="*/ 0 w 498510"/>
                <a:gd name="connsiteY3" fmla="*/ 0 h 1866900"/>
                <a:gd name="connsiteX0" fmla="*/ 421957 w 531847"/>
                <a:gd name="connsiteY0" fmla="*/ 1885950 h 1885950"/>
                <a:gd name="connsiteX1" fmla="*/ 521017 w 531847"/>
                <a:gd name="connsiteY1" fmla="*/ 956310 h 1885950"/>
                <a:gd name="connsiteX2" fmla="*/ 147637 w 531847"/>
                <a:gd name="connsiteY2" fmla="*/ 400050 h 1885950"/>
                <a:gd name="connsiteX3" fmla="*/ 0 w 531847"/>
                <a:gd name="connsiteY3" fmla="*/ 0 h 1885950"/>
              </a:gdLst>
              <a:ahLst/>
              <a:cxnLst>
                <a:cxn ang="0">
                  <a:pos x="connsiteX0" y="connsiteY0"/>
                </a:cxn>
                <a:cxn ang="0">
                  <a:pos x="connsiteX1" y="connsiteY1"/>
                </a:cxn>
                <a:cxn ang="0">
                  <a:pos x="connsiteX2" y="connsiteY2"/>
                </a:cxn>
                <a:cxn ang="0">
                  <a:pos x="connsiteX3" y="connsiteY3"/>
                </a:cxn>
              </a:cxnLst>
              <a:rect l="l" t="t" r="r" b="b"/>
              <a:pathLst>
                <a:path w="531847" h="1885950">
                  <a:moveTo>
                    <a:pt x="421957" y="1885950"/>
                  </a:moveTo>
                  <a:cubicBezTo>
                    <a:pt x="454977" y="1576070"/>
                    <a:pt x="566737" y="1203960"/>
                    <a:pt x="521017" y="956310"/>
                  </a:cubicBezTo>
                  <a:cubicBezTo>
                    <a:pt x="475297" y="708660"/>
                    <a:pt x="234473" y="559435"/>
                    <a:pt x="147637" y="400050"/>
                  </a:cubicBezTo>
                  <a:cubicBezTo>
                    <a:pt x="60801" y="240665"/>
                    <a:pt x="38100" y="127000"/>
                    <a:pt x="0" y="0"/>
                  </a:cubicBezTo>
                </a:path>
              </a:pathLst>
            </a:custGeom>
            <a:noFill/>
            <a:ln w="12700" cap="rnd" cmpd="sng" algn="ctr">
              <a:solidFill>
                <a:srgbClr val="FFFF00"/>
              </a:solidFill>
              <a:prstDash val="solid"/>
              <a:round/>
              <a:headEnd type="none" w="med" len="med"/>
              <a:tailEnd type="triangle" w="med" len="med"/>
            </a:ln>
            <a:effectLst>
              <a:glow rad="38100">
                <a:srgbClr val="000000">
                  <a:alpha val="60000"/>
                </a:srgbClr>
              </a:glow>
              <a:outerShdw blurRad="40000" dist="23000" dir="5400000" rotWithShape="0">
                <a:srgbClr val="000000">
                  <a:alpha val="35000"/>
                </a:srgbClr>
              </a:outerShdw>
            </a:effectLst>
          </p:spPr>
          <p:txBody>
            <a:bodyPr anchor="ctr"/>
            <a:lstStyle/>
            <a:p>
              <a:pPr algn="ctr"/>
              <a:endParaRPr lang="en-US" kern="0">
                <a:solidFill>
                  <a:srgbClr val="FFFFFF"/>
                </a:solidFill>
                <a:latin typeface="Calibri" pitchFamily="34" charset="0"/>
              </a:endParaRPr>
            </a:p>
          </p:txBody>
        </p:sp>
        <p:sp>
          <p:nvSpPr>
            <p:cNvPr id="19" name="Freeform 18"/>
            <p:cNvSpPr/>
            <p:nvPr/>
          </p:nvSpPr>
          <p:spPr>
            <a:xfrm>
              <a:off x="4577714" y="625792"/>
              <a:ext cx="329565" cy="540068"/>
            </a:xfrm>
            <a:custGeom>
              <a:avLst/>
              <a:gdLst>
                <a:gd name="connsiteX0" fmla="*/ 320040 w 320040"/>
                <a:gd name="connsiteY0" fmla="*/ 487680 h 487680"/>
                <a:gd name="connsiteX1" fmla="*/ 0 w 320040"/>
                <a:gd name="connsiteY1" fmla="*/ 0 h 487680"/>
                <a:gd name="connsiteX0" fmla="*/ 320040 w 320040"/>
                <a:gd name="connsiteY0" fmla="*/ 487680 h 487680"/>
                <a:gd name="connsiteX1" fmla="*/ 0 w 320040"/>
                <a:gd name="connsiteY1" fmla="*/ 0 h 487680"/>
                <a:gd name="connsiteX0" fmla="*/ 329565 w 329565"/>
                <a:gd name="connsiteY0" fmla="*/ 540068 h 540068"/>
                <a:gd name="connsiteX1" fmla="*/ 0 w 329565"/>
                <a:gd name="connsiteY1" fmla="*/ 0 h 540068"/>
                <a:gd name="connsiteX0" fmla="*/ 329565 w 329565"/>
                <a:gd name="connsiteY0" fmla="*/ 540068 h 540068"/>
                <a:gd name="connsiteX1" fmla="*/ 0 w 329565"/>
                <a:gd name="connsiteY1" fmla="*/ 0 h 540068"/>
              </a:gdLst>
              <a:ahLst/>
              <a:cxnLst>
                <a:cxn ang="0">
                  <a:pos x="connsiteX0" y="connsiteY0"/>
                </a:cxn>
                <a:cxn ang="0">
                  <a:pos x="connsiteX1" y="connsiteY1"/>
                </a:cxn>
              </a:cxnLst>
              <a:rect l="l" t="t" r="r" b="b"/>
              <a:pathLst>
                <a:path w="329565" h="540068">
                  <a:moveTo>
                    <a:pt x="329565" y="540068"/>
                  </a:moveTo>
                  <a:cubicBezTo>
                    <a:pt x="260985" y="272733"/>
                    <a:pt x="192405" y="86360"/>
                    <a:pt x="0" y="0"/>
                  </a:cubicBezTo>
                </a:path>
              </a:pathLst>
            </a:custGeom>
            <a:noFill/>
            <a:ln w="12700" cap="rnd" cmpd="sng" algn="ctr">
              <a:solidFill>
                <a:srgbClr val="FFFF00"/>
              </a:solidFill>
              <a:prstDash val="solid"/>
              <a:round/>
              <a:headEnd type="none" w="med" len="med"/>
              <a:tailEnd type="triangle" w="med" len="med"/>
            </a:ln>
            <a:effectLst>
              <a:glow rad="38100">
                <a:srgbClr val="000000">
                  <a:alpha val="60000"/>
                </a:srgbClr>
              </a:glow>
              <a:outerShdw blurRad="40000" dist="23000" dir="5400000" rotWithShape="0">
                <a:srgbClr val="000000">
                  <a:alpha val="35000"/>
                </a:srgbClr>
              </a:outerShdw>
            </a:effectLst>
          </p:spPr>
          <p:txBody>
            <a:bodyPr anchor="ctr"/>
            <a:lstStyle/>
            <a:p>
              <a:pPr algn="ctr"/>
              <a:endParaRPr lang="en-US" kern="0">
                <a:solidFill>
                  <a:srgbClr val="FFFFFF"/>
                </a:solidFill>
                <a:latin typeface="Calibri" pitchFamily="34" charset="0"/>
              </a:endParaRPr>
            </a:p>
          </p:txBody>
        </p:sp>
        <p:sp>
          <p:nvSpPr>
            <p:cNvPr id="20" name="Freeform 19"/>
            <p:cNvSpPr/>
            <p:nvPr/>
          </p:nvSpPr>
          <p:spPr>
            <a:xfrm>
              <a:off x="4183380" y="727710"/>
              <a:ext cx="239078" cy="445770"/>
            </a:xfrm>
            <a:custGeom>
              <a:avLst/>
              <a:gdLst>
                <a:gd name="connsiteX0" fmla="*/ 205740 w 205740"/>
                <a:gd name="connsiteY0" fmla="*/ 0 h 426720"/>
                <a:gd name="connsiteX1" fmla="*/ 0 w 205740"/>
                <a:gd name="connsiteY1" fmla="*/ 426720 h 426720"/>
                <a:gd name="connsiteX0" fmla="*/ 239078 w 239078"/>
                <a:gd name="connsiteY0" fmla="*/ 0 h 445770"/>
                <a:gd name="connsiteX1" fmla="*/ 0 w 239078"/>
                <a:gd name="connsiteY1" fmla="*/ 445770 h 445770"/>
                <a:gd name="connsiteX0" fmla="*/ 239078 w 239078"/>
                <a:gd name="connsiteY0" fmla="*/ 0 h 445770"/>
                <a:gd name="connsiteX1" fmla="*/ 0 w 239078"/>
                <a:gd name="connsiteY1" fmla="*/ 445770 h 445770"/>
                <a:gd name="connsiteX0" fmla="*/ 239078 w 239078"/>
                <a:gd name="connsiteY0" fmla="*/ 0 h 445770"/>
                <a:gd name="connsiteX1" fmla="*/ 0 w 239078"/>
                <a:gd name="connsiteY1" fmla="*/ 445770 h 445770"/>
              </a:gdLst>
              <a:ahLst/>
              <a:cxnLst>
                <a:cxn ang="0">
                  <a:pos x="connsiteX0" y="connsiteY0"/>
                </a:cxn>
                <a:cxn ang="0">
                  <a:pos x="connsiteX1" y="connsiteY1"/>
                </a:cxn>
              </a:cxnLst>
              <a:rect l="l" t="t" r="r" b="b"/>
              <a:pathLst>
                <a:path w="239078" h="445770">
                  <a:moveTo>
                    <a:pt x="239078" y="0"/>
                  </a:moveTo>
                  <a:cubicBezTo>
                    <a:pt x="226060" y="181928"/>
                    <a:pt x="89218" y="230505"/>
                    <a:pt x="0" y="445770"/>
                  </a:cubicBezTo>
                </a:path>
              </a:pathLst>
            </a:custGeom>
            <a:noFill/>
            <a:ln w="12700" cap="rnd" cmpd="sng" algn="ctr">
              <a:solidFill>
                <a:srgbClr val="FFFF00"/>
              </a:solidFill>
              <a:prstDash val="solid"/>
              <a:round/>
              <a:headEnd type="none" w="med" len="med"/>
              <a:tailEnd type="triangle" w="med" len="med"/>
            </a:ln>
            <a:effectLst>
              <a:glow rad="38100">
                <a:srgbClr val="000000">
                  <a:alpha val="60000"/>
                </a:srgbClr>
              </a:glow>
              <a:outerShdw blurRad="40000" dist="23000" dir="5400000" rotWithShape="0">
                <a:srgbClr val="000000">
                  <a:alpha val="35000"/>
                </a:srgbClr>
              </a:outerShdw>
            </a:effectLst>
          </p:spPr>
          <p:txBody>
            <a:bodyPr anchor="ctr"/>
            <a:lstStyle/>
            <a:p>
              <a:pPr algn="ctr"/>
              <a:endParaRPr lang="en-US" kern="0">
                <a:solidFill>
                  <a:srgbClr val="FFFFFF"/>
                </a:solidFill>
                <a:latin typeface="Calibri" pitchFamily="34" charset="0"/>
              </a:endParaRPr>
            </a:p>
          </p:txBody>
        </p:sp>
        <p:sp>
          <p:nvSpPr>
            <p:cNvPr id="21" name="Freeform 20"/>
            <p:cNvSpPr/>
            <p:nvPr/>
          </p:nvSpPr>
          <p:spPr>
            <a:xfrm>
              <a:off x="3749040" y="1508760"/>
              <a:ext cx="342900" cy="1851660"/>
            </a:xfrm>
            <a:custGeom>
              <a:avLst/>
              <a:gdLst>
                <a:gd name="connsiteX0" fmla="*/ 342900 w 342900"/>
                <a:gd name="connsiteY0" fmla="*/ 0 h 1851660"/>
                <a:gd name="connsiteX1" fmla="*/ 68580 w 342900"/>
                <a:gd name="connsiteY1" fmla="*/ 1097280 h 1851660"/>
                <a:gd name="connsiteX2" fmla="*/ 0 w 342900"/>
                <a:gd name="connsiteY2" fmla="*/ 1851660 h 1851660"/>
                <a:gd name="connsiteX0" fmla="*/ 342900 w 342900"/>
                <a:gd name="connsiteY0" fmla="*/ 0 h 1851660"/>
                <a:gd name="connsiteX1" fmla="*/ 68580 w 342900"/>
                <a:gd name="connsiteY1" fmla="*/ 1097280 h 1851660"/>
                <a:gd name="connsiteX2" fmla="*/ 0 w 342900"/>
                <a:gd name="connsiteY2" fmla="*/ 1851660 h 1851660"/>
              </a:gdLst>
              <a:ahLst/>
              <a:cxnLst>
                <a:cxn ang="0">
                  <a:pos x="connsiteX0" y="connsiteY0"/>
                </a:cxn>
                <a:cxn ang="0">
                  <a:pos x="connsiteX1" y="connsiteY1"/>
                </a:cxn>
                <a:cxn ang="0">
                  <a:pos x="connsiteX2" y="connsiteY2"/>
                </a:cxn>
              </a:cxnLst>
              <a:rect l="l" t="t" r="r" b="b"/>
              <a:pathLst>
                <a:path w="342900" h="1851660">
                  <a:moveTo>
                    <a:pt x="342900" y="0"/>
                  </a:moveTo>
                  <a:cubicBezTo>
                    <a:pt x="251460" y="365760"/>
                    <a:pt x="125730" y="788670"/>
                    <a:pt x="68580" y="1097280"/>
                  </a:cubicBezTo>
                  <a:cubicBezTo>
                    <a:pt x="11430" y="1405890"/>
                    <a:pt x="22860" y="1600200"/>
                    <a:pt x="0" y="1851660"/>
                  </a:cubicBezTo>
                </a:path>
              </a:pathLst>
            </a:custGeom>
            <a:noFill/>
            <a:ln w="12700" cap="rnd" cmpd="sng" algn="ctr">
              <a:solidFill>
                <a:srgbClr val="FFFF00"/>
              </a:solidFill>
              <a:prstDash val="solid"/>
              <a:round/>
              <a:headEnd type="none" w="med" len="med"/>
              <a:tailEnd type="triangle" w="med" len="med"/>
            </a:ln>
            <a:effectLst>
              <a:glow rad="38100">
                <a:srgbClr val="000000">
                  <a:alpha val="60000"/>
                </a:srgbClr>
              </a:glow>
              <a:outerShdw blurRad="40000" dist="23000" dir="5400000" rotWithShape="0">
                <a:srgbClr val="000000">
                  <a:alpha val="35000"/>
                </a:srgbClr>
              </a:outerShdw>
            </a:effectLst>
          </p:spPr>
          <p:txBody>
            <a:bodyPr anchor="ctr"/>
            <a:lstStyle/>
            <a:p>
              <a:pPr algn="ctr"/>
              <a:endParaRPr lang="en-US" kern="0">
                <a:solidFill>
                  <a:srgbClr val="FFFFFF"/>
                </a:solidFill>
                <a:latin typeface="Calibri" pitchFamily="34" charset="0"/>
              </a:endParaRPr>
            </a:p>
          </p:txBody>
        </p:sp>
        <p:sp>
          <p:nvSpPr>
            <p:cNvPr id="22" name="Freeform 21"/>
            <p:cNvSpPr/>
            <p:nvPr/>
          </p:nvSpPr>
          <p:spPr>
            <a:xfrm>
              <a:off x="3200400" y="3718560"/>
              <a:ext cx="533400" cy="2179320"/>
            </a:xfrm>
            <a:custGeom>
              <a:avLst/>
              <a:gdLst>
                <a:gd name="connsiteX0" fmla="*/ 533400 w 533400"/>
                <a:gd name="connsiteY0" fmla="*/ 0 h 2179320"/>
                <a:gd name="connsiteX1" fmla="*/ 381000 w 533400"/>
                <a:gd name="connsiteY1" fmla="*/ 1242060 h 2179320"/>
                <a:gd name="connsiteX2" fmla="*/ 0 w 533400"/>
                <a:gd name="connsiteY2" fmla="*/ 2179320 h 2179320"/>
                <a:gd name="connsiteX0" fmla="*/ 533400 w 533400"/>
                <a:gd name="connsiteY0" fmla="*/ 0 h 2179320"/>
                <a:gd name="connsiteX1" fmla="*/ 381000 w 533400"/>
                <a:gd name="connsiteY1" fmla="*/ 1242060 h 2179320"/>
                <a:gd name="connsiteX2" fmla="*/ 0 w 533400"/>
                <a:gd name="connsiteY2" fmla="*/ 2179320 h 2179320"/>
              </a:gdLst>
              <a:ahLst/>
              <a:cxnLst>
                <a:cxn ang="0">
                  <a:pos x="connsiteX0" y="connsiteY0"/>
                </a:cxn>
                <a:cxn ang="0">
                  <a:pos x="connsiteX1" y="connsiteY1"/>
                </a:cxn>
                <a:cxn ang="0">
                  <a:pos x="connsiteX2" y="connsiteY2"/>
                </a:cxn>
              </a:cxnLst>
              <a:rect l="l" t="t" r="r" b="b"/>
              <a:pathLst>
                <a:path w="533400" h="2179320">
                  <a:moveTo>
                    <a:pt x="533400" y="0"/>
                  </a:moveTo>
                  <a:cubicBezTo>
                    <a:pt x="482600" y="414020"/>
                    <a:pt x="469900" y="878840"/>
                    <a:pt x="381000" y="1242060"/>
                  </a:cubicBezTo>
                  <a:cubicBezTo>
                    <a:pt x="292100" y="1605280"/>
                    <a:pt x="127000" y="1866900"/>
                    <a:pt x="0" y="2179320"/>
                  </a:cubicBezTo>
                </a:path>
              </a:pathLst>
            </a:custGeom>
            <a:noFill/>
            <a:ln w="12700" cap="rnd" cmpd="sng" algn="ctr">
              <a:solidFill>
                <a:srgbClr val="FFFF00"/>
              </a:solidFill>
              <a:prstDash val="solid"/>
              <a:round/>
              <a:headEnd type="none" w="med" len="med"/>
              <a:tailEnd type="triangle" w="med" len="med"/>
            </a:ln>
            <a:effectLst>
              <a:glow rad="38100">
                <a:srgbClr val="000000">
                  <a:alpha val="60000"/>
                </a:srgbClr>
              </a:glow>
              <a:outerShdw blurRad="40000" dist="23000" dir="5400000" rotWithShape="0">
                <a:srgbClr val="000000">
                  <a:alpha val="35000"/>
                </a:srgbClr>
              </a:outerShdw>
            </a:effectLst>
          </p:spPr>
          <p:txBody>
            <a:bodyPr anchor="ctr"/>
            <a:lstStyle/>
            <a:p>
              <a:pPr algn="ctr"/>
              <a:endParaRPr lang="en-US" kern="0">
                <a:solidFill>
                  <a:srgbClr val="FFFFFF"/>
                </a:solidFill>
                <a:latin typeface="Calibri" pitchFamily="34" charset="0"/>
              </a:endParaRPr>
            </a:p>
          </p:txBody>
        </p:sp>
        <p:sp>
          <p:nvSpPr>
            <p:cNvPr id="23" name="Freeform 22"/>
            <p:cNvSpPr/>
            <p:nvPr/>
          </p:nvSpPr>
          <p:spPr>
            <a:xfrm>
              <a:off x="3558540" y="5128260"/>
              <a:ext cx="502920" cy="937260"/>
            </a:xfrm>
            <a:custGeom>
              <a:avLst/>
              <a:gdLst>
                <a:gd name="connsiteX0" fmla="*/ 0 w 502920"/>
                <a:gd name="connsiteY0" fmla="*/ 937260 h 937260"/>
                <a:gd name="connsiteX1" fmla="*/ 373380 w 502920"/>
                <a:gd name="connsiteY1" fmla="*/ 678180 h 937260"/>
                <a:gd name="connsiteX2" fmla="*/ 502920 w 502920"/>
                <a:gd name="connsiteY2" fmla="*/ 0 h 937260"/>
                <a:gd name="connsiteX0" fmla="*/ 0 w 502920"/>
                <a:gd name="connsiteY0" fmla="*/ 937260 h 937260"/>
                <a:gd name="connsiteX1" fmla="*/ 373380 w 502920"/>
                <a:gd name="connsiteY1" fmla="*/ 678180 h 937260"/>
                <a:gd name="connsiteX2" fmla="*/ 502920 w 502920"/>
                <a:gd name="connsiteY2" fmla="*/ 0 h 937260"/>
                <a:gd name="connsiteX0" fmla="*/ 0 w 502920"/>
                <a:gd name="connsiteY0" fmla="*/ 937260 h 937260"/>
                <a:gd name="connsiteX1" fmla="*/ 373380 w 502920"/>
                <a:gd name="connsiteY1" fmla="*/ 616268 h 937260"/>
                <a:gd name="connsiteX2" fmla="*/ 502920 w 502920"/>
                <a:gd name="connsiteY2" fmla="*/ 0 h 937260"/>
              </a:gdLst>
              <a:ahLst/>
              <a:cxnLst>
                <a:cxn ang="0">
                  <a:pos x="connsiteX0" y="connsiteY0"/>
                </a:cxn>
                <a:cxn ang="0">
                  <a:pos x="connsiteX1" y="connsiteY1"/>
                </a:cxn>
                <a:cxn ang="0">
                  <a:pos x="connsiteX2" y="connsiteY2"/>
                </a:cxn>
              </a:cxnLst>
              <a:rect l="l" t="t" r="r" b="b"/>
              <a:pathLst>
                <a:path w="502920" h="937260">
                  <a:moveTo>
                    <a:pt x="0" y="937260"/>
                  </a:moveTo>
                  <a:cubicBezTo>
                    <a:pt x="124460" y="850900"/>
                    <a:pt x="289560" y="772478"/>
                    <a:pt x="373380" y="616268"/>
                  </a:cubicBezTo>
                  <a:cubicBezTo>
                    <a:pt x="457200" y="460058"/>
                    <a:pt x="459740" y="226060"/>
                    <a:pt x="502920" y="0"/>
                  </a:cubicBezTo>
                </a:path>
              </a:pathLst>
            </a:custGeom>
            <a:noFill/>
            <a:ln w="12700" cap="rnd" cmpd="sng" algn="ctr">
              <a:solidFill>
                <a:srgbClr val="FFFF00"/>
              </a:solidFill>
              <a:prstDash val="solid"/>
              <a:round/>
              <a:headEnd type="none" w="med" len="med"/>
              <a:tailEnd type="triangle" w="med" len="med"/>
            </a:ln>
            <a:effectLst>
              <a:glow rad="38100">
                <a:srgbClr val="000000">
                  <a:alpha val="60000"/>
                </a:srgbClr>
              </a:glow>
              <a:outerShdw blurRad="40000" dist="23000" dir="5400000" rotWithShape="0">
                <a:srgbClr val="000000">
                  <a:alpha val="35000"/>
                </a:srgbClr>
              </a:outerShdw>
            </a:effectLst>
          </p:spPr>
          <p:txBody>
            <a:bodyPr anchor="ctr"/>
            <a:lstStyle/>
            <a:p>
              <a:pPr algn="ctr"/>
              <a:endParaRPr lang="en-US" kern="0">
                <a:solidFill>
                  <a:srgbClr val="FFFFFF"/>
                </a:solidFill>
                <a:latin typeface="Calibri" pitchFamily="34" charset="0"/>
              </a:endParaRPr>
            </a:p>
          </p:txBody>
        </p:sp>
      </p:grpSp>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9024" y="369332"/>
            <a:ext cx="7865602" cy="6150340"/>
          </a:xfrm>
          <a:prstGeom prst="rect">
            <a:avLst/>
          </a:prstGeom>
        </p:spPr>
      </p:pic>
    </p:spTree>
    <p:extLst>
      <p:ext uri="{BB962C8B-B14F-4D97-AF65-F5344CB8AC3E}">
        <p14:creationId xmlns:p14="http://schemas.microsoft.com/office/powerpoint/2010/main" val="4460568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ordan Rift aerial from southwest, tb0107031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Fords of the Jordan River near Jericho (aerial view from the southwest)</a:t>
            </a:r>
          </a:p>
        </p:txBody>
      </p:sp>
      <p:sp>
        <p:nvSpPr>
          <p:cNvPr id="3" name="Text Placeholder 2"/>
          <p:cNvSpPr>
            <a:spLocks noGrp="1"/>
          </p:cNvSpPr>
          <p:nvPr>
            <p:ph type="body" sz="quarter" idx="12"/>
          </p:nvPr>
        </p:nvSpPr>
        <p:spPr/>
        <p:txBody>
          <a:bodyPr/>
          <a:lstStyle/>
          <a:p>
            <a:r>
              <a:rPr lang="en-US" dirty="0"/>
              <a:t>24:5</a:t>
            </a:r>
          </a:p>
        </p:txBody>
      </p:sp>
      <p:sp>
        <p:nvSpPr>
          <p:cNvPr id="4" name="Title 3"/>
          <p:cNvSpPr>
            <a:spLocks noGrp="1"/>
          </p:cNvSpPr>
          <p:nvPr>
            <p:ph type="title"/>
          </p:nvPr>
        </p:nvSpPr>
        <p:spPr/>
        <p:txBody>
          <a:bodyPr/>
          <a:lstStyle/>
          <a:p>
            <a:r>
              <a:rPr lang="en-US" dirty="0"/>
              <a:t>And they passed over the Jordan</a:t>
            </a:r>
          </a:p>
        </p:txBody>
      </p:sp>
    </p:spTree>
    <p:extLst>
      <p:ext uri="{BB962C8B-B14F-4D97-AF65-F5344CB8AC3E}">
        <p14:creationId xmlns:p14="http://schemas.microsoft.com/office/powerpoint/2010/main" val="17413975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ordan Rift aerial from southwest, tb0107031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Fords of the Jordan River near Jericho (aerial view from the southwest)</a:t>
            </a:r>
          </a:p>
        </p:txBody>
      </p:sp>
      <p:sp>
        <p:nvSpPr>
          <p:cNvPr id="3" name="Text Placeholder 2"/>
          <p:cNvSpPr>
            <a:spLocks noGrp="1"/>
          </p:cNvSpPr>
          <p:nvPr>
            <p:ph type="body" sz="quarter" idx="12"/>
          </p:nvPr>
        </p:nvSpPr>
        <p:spPr/>
        <p:txBody>
          <a:bodyPr/>
          <a:lstStyle/>
          <a:p>
            <a:r>
              <a:rPr lang="en-US" dirty="0"/>
              <a:t>24:5</a:t>
            </a:r>
          </a:p>
        </p:txBody>
      </p:sp>
      <p:sp>
        <p:nvSpPr>
          <p:cNvPr id="4" name="Title 3"/>
          <p:cNvSpPr>
            <a:spLocks noGrp="1"/>
          </p:cNvSpPr>
          <p:nvPr>
            <p:ph type="title"/>
          </p:nvPr>
        </p:nvSpPr>
        <p:spPr/>
        <p:txBody>
          <a:bodyPr/>
          <a:lstStyle/>
          <a:p>
            <a:r>
              <a:rPr lang="en-US" dirty="0"/>
              <a:t>And they passed over the Jordan</a:t>
            </a:r>
          </a:p>
        </p:txBody>
      </p:sp>
      <p:cxnSp>
        <p:nvCxnSpPr>
          <p:cNvPr id="7" name="Straight Arrow Connector 6">
            <a:extLst>
              <a:ext uri="{FF2B5EF4-FFF2-40B4-BE49-F238E27FC236}">
                <a16:creationId xmlns:a16="http://schemas.microsoft.com/office/drawing/2014/main" id="{DF15D025-6A43-974D-8A62-0E4202948EB2}"/>
              </a:ext>
            </a:extLst>
          </p:cNvPr>
          <p:cNvCxnSpPr>
            <a:cxnSpLocks/>
          </p:cNvCxnSpPr>
          <p:nvPr/>
        </p:nvCxnSpPr>
        <p:spPr>
          <a:xfrm>
            <a:off x="5960184" y="2721139"/>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DF15D025-6A43-974D-8A62-0E4202948EB2}"/>
              </a:ext>
            </a:extLst>
          </p:cNvPr>
          <p:cNvCxnSpPr>
            <a:cxnSpLocks/>
          </p:cNvCxnSpPr>
          <p:nvPr/>
        </p:nvCxnSpPr>
        <p:spPr>
          <a:xfrm>
            <a:off x="6896355" y="2873249"/>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DF15D025-6A43-974D-8A62-0E4202948EB2}"/>
              </a:ext>
            </a:extLst>
          </p:cNvPr>
          <p:cNvCxnSpPr>
            <a:cxnSpLocks/>
          </p:cNvCxnSpPr>
          <p:nvPr/>
        </p:nvCxnSpPr>
        <p:spPr>
          <a:xfrm>
            <a:off x="2846870" y="1880977"/>
            <a:ext cx="0" cy="56410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DF15D025-6A43-974D-8A62-0E4202948EB2}"/>
              </a:ext>
            </a:extLst>
          </p:cNvPr>
          <p:cNvCxnSpPr>
            <a:cxnSpLocks/>
          </p:cNvCxnSpPr>
          <p:nvPr/>
        </p:nvCxnSpPr>
        <p:spPr>
          <a:xfrm>
            <a:off x="3202470" y="2148114"/>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DF15D025-6A43-974D-8A62-0E4202948EB2}"/>
              </a:ext>
            </a:extLst>
          </p:cNvPr>
          <p:cNvCxnSpPr>
            <a:cxnSpLocks/>
          </p:cNvCxnSpPr>
          <p:nvPr/>
        </p:nvCxnSpPr>
        <p:spPr>
          <a:xfrm>
            <a:off x="1881670" y="2140857"/>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12" name="Text Box 12">
            <a:extLst>
              <a:ext uri="{FF2B5EF4-FFF2-40B4-BE49-F238E27FC236}">
                <a16:creationId xmlns:a16="http://schemas.microsoft.com/office/drawing/2014/main" id="{56C3D589-9F2B-4DF6-95EC-73FB2C97759C}"/>
              </a:ext>
            </a:extLst>
          </p:cNvPr>
          <p:cNvSpPr txBox="1">
            <a:spLocks noChangeArrowheads="1"/>
          </p:cNvSpPr>
          <p:nvPr/>
        </p:nvSpPr>
        <p:spPr bwMode="auto">
          <a:xfrm>
            <a:off x="806813" y="1833385"/>
            <a:ext cx="1680268"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el-</a:t>
            </a:r>
            <a:r>
              <a:rPr lang="en-US" sz="1800" dirty="0" err="1"/>
              <a:t>Mandesi</a:t>
            </a:r>
            <a:r>
              <a:rPr lang="en-US" sz="1800" dirty="0"/>
              <a:t> ford</a:t>
            </a:r>
          </a:p>
        </p:txBody>
      </p:sp>
      <p:sp>
        <p:nvSpPr>
          <p:cNvPr id="13" name="Text Box 12">
            <a:extLst>
              <a:ext uri="{FF2B5EF4-FFF2-40B4-BE49-F238E27FC236}">
                <a16:creationId xmlns:a16="http://schemas.microsoft.com/office/drawing/2014/main" id="{21E19D8F-E0DE-4B15-8679-6BEA113A97F0}"/>
              </a:ext>
            </a:extLst>
          </p:cNvPr>
          <p:cNvSpPr txBox="1">
            <a:spLocks noChangeArrowheads="1"/>
          </p:cNvSpPr>
          <p:nvPr/>
        </p:nvSpPr>
        <p:spPr bwMode="auto">
          <a:xfrm>
            <a:off x="2110992" y="1580638"/>
            <a:ext cx="1946367"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Umm </a:t>
            </a:r>
            <a:r>
              <a:rPr lang="en-US" sz="1800" dirty="0" err="1"/>
              <a:t>Enkhola</a:t>
            </a:r>
            <a:r>
              <a:rPr lang="en-US" sz="1800" dirty="0"/>
              <a:t> ford</a:t>
            </a:r>
          </a:p>
        </p:txBody>
      </p:sp>
      <p:sp>
        <p:nvSpPr>
          <p:cNvPr id="14" name="Text Box 12">
            <a:extLst>
              <a:ext uri="{FF2B5EF4-FFF2-40B4-BE49-F238E27FC236}">
                <a16:creationId xmlns:a16="http://schemas.microsoft.com/office/drawing/2014/main" id="{B33AAE2E-69FA-41D1-A65E-D676316F675E}"/>
              </a:ext>
            </a:extLst>
          </p:cNvPr>
          <p:cNvSpPr txBox="1">
            <a:spLocks noChangeArrowheads="1"/>
          </p:cNvSpPr>
          <p:nvPr/>
        </p:nvSpPr>
        <p:spPr bwMode="auto">
          <a:xfrm>
            <a:off x="2931629" y="1871907"/>
            <a:ext cx="1967205"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el-</a:t>
            </a:r>
            <a:r>
              <a:rPr lang="en-US" sz="1800" dirty="0" err="1"/>
              <a:t>Ghoraniyeh</a:t>
            </a:r>
            <a:r>
              <a:rPr lang="en-US" sz="1800" dirty="0"/>
              <a:t> ford</a:t>
            </a:r>
          </a:p>
        </p:txBody>
      </p:sp>
      <p:sp>
        <p:nvSpPr>
          <p:cNvPr id="15" name="Text Box 12">
            <a:extLst>
              <a:ext uri="{FF2B5EF4-FFF2-40B4-BE49-F238E27FC236}">
                <a16:creationId xmlns:a16="http://schemas.microsoft.com/office/drawing/2014/main" id="{782DF714-A332-4FCF-9972-39DE5D0380B0}"/>
              </a:ext>
            </a:extLst>
          </p:cNvPr>
          <p:cNvSpPr txBox="1">
            <a:spLocks noChangeArrowheads="1"/>
          </p:cNvSpPr>
          <p:nvPr/>
        </p:nvSpPr>
        <p:spPr bwMode="auto">
          <a:xfrm>
            <a:off x="5137324" y="2421010"/>
            <a:ext cx="1226619"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err="1"/>
              <a:t>Hajlah</a:t>
            </a:r>
            <a:r>
              <a:rPr lang="en-US" sz="1800" dirty="0"/>
              <a:t> ford</a:t>
            </a:r>
          </a:p>
        </p:txBody>
      </p:sp>
      <p:sp>
        <p:nvSpPr>
          <p:cNvPr id="16" name="Text Box 12">
            <a:extLst>
              <a:ext uri="{FF2B5EF4-FFF2-40B4-BE49-F238E27FC236}">
                <a16:creationId xmlns:a16="http://schemas.microsoft.com/office/drawing/2014/main" id="{AB2EBC15-054A-468A-944A-946158462CA9}"/>
              </a:ext>
            </a:extLst>
          </p:cNvPr>
          <p:cNvSpPr txBox="1">
            <a:spLocks noChangeArrowheads="1"/>
          </p:cNvSpPr>
          <p:nvPr/>
        </p:nvSpPr>
        <p:spPr bwMode="auto">
          <a:xfrm>
            <a:off x="6530316" y="2570319"/>
            <a:ext cx="1374094"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el-</a:t>
            </a:r>
            <a:r>
              <a:rPr lang="en-US" sz="1800" dirty="0" err="1"/>
              <a:t>Henu</a:t>
            </a:r>
            <a:r>
              <a:rPr lang="en-US" sz="1800" dirty="0"/>
              <a:t> ford</a:t>
            </a:r>
          </a:p>
        </p:txBody>
      </p:sp>
      <p:cxnSp>
        <p:nvCxnSpPr>
          <p:cNvPr id="19" name="Straight Arrow Connector 18">
            <a:extLst>
              <a:ext uri="{FF2B5EF4-FFF2-40B4-BE49-F238E27FC236}">
                <a16:creationId xmlns:a16="http://schemas.microsoft.com/office/drawing/2014/main" id="{DF15D025-6A43-974D-8A62-0E4202948EB2}"/>
              </a:ext>
            </a:extLst>
          </p:cNvPr>
          <p:cNvCxnSpPr>
            <a:cxnSpLocks/>
          </p:cNvCxnSpPr>
          <p:nvPr/>
        </p:nvCxnSpPr>
        <p:spPr>
          <a:xfrm flipH="1">
            <a:off x="116115" y="3555142"/>
            <a:ext cx="506219" cy="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20" name="Text Box 12">
            <a:extLst>
              <a:ext uri="{FF2B5EF4-FFF2-40B4-BE49-F238E27FC236}">
                <a16:creationId xmlns:a16="http://schemas.microsoft.com/office/drawing/2014/main" id="{56C3D589-9F2B-4DF6-95EC-73FB2C97759C}"/>
              </a:ext>
            </a:extLst>
          </p:cNvPr>
          <p:cNvSpPr txBox="1">
            <a:spLocks noChangeArrowheads="1"/>
          </p:cNvSpPr>
          <p:nvPr/>
        </p:nvSpPr>
        <p:spPr bwMode="auto">
          <a:xfrm>
            <a:off x="612158" y="3409781"/>
            <a:ext cx="1366080"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pPr algn="l"/>
            <a:r>
              <a:rPr lang="en-US" sz="1800" dirty="0"/>
              <a:t>Jericho oasis</a:t>
            </a:r>
          </a:p>
        </p:txBody>
      </p:sp>
      <p:cxnSp>
        <p:nvCxnSpPr>
          <p:cNvPr id="22" name="Straight Arrow Connector 21">
            <a:extLst>
              <a:ext uri="{FF2B5EF4-FFF2-40B4-BE49-F238E27FC236}">
                <a16:creationId xmlns:a16="http://schemas.microsoft.com/office/drawing/2014/main" id="{DF15D025-6A43-974D-8A62-0E4202948EB2}"/>
              </a:ext>
            </a:extLst>
          </p:cNvPr>
          <p:cNvCxnSpPr>
            <a:cxnSpLocks/>
          </p:cNvCxnSpPr>
          <p:nvPr/>
        </p:nvCxnSpPr>
        <p:spPr>
          <a:xfrm>
            <a:off x="480551" y="1001578"/>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23" name="Text Box 12">
            <a:extLst>
              <a:ext uri="{FF2B5EF4-FFF2-40B4-BE49-F238E27FC236}">
                <a16:creationId xmlns:a16="http://schemas.microsoft.com/office/drawing/2014/main" id="{AB2EBC15-054A-468A-944A-946158462CA9}"/>
              </a:ext>
            </a:extLst>
          </p:cNvPr>
          <p:cNvSpPr txBox="1">
            <a:spLocks noChangeArrowheads="1"/>
          </p:cNvSpPr>
          <p:nvPr/>
        </p:nvSpPr>
        <p:spPr bwMode="auto">
          <a:xfrm>
            <a:off x="186591" y="717700"/>
            <a:ext cx="1077539" cy="29072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Mahanaim</a:t>
            </a:r>
          </a:p>
        </p:txBody>
      </p:sp>
    </p:spTree>
    <p:extLst>
      <p:ext uri="{BB962C8B-B14F-4D97-AF65-F5344CB8AC3E}">
        <p14:creationId xmlns:p14="http://schemas.microsoft.com/office/powerpoint/2010/main" val="8187078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roer on Arnon from south, tb05310895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err="1"/>
              <a:t>Aroer</a:t>
            </a:r>
            <a:r>
              <a:rPr lang="en-US" dirty="0"/>
              <a:t> on the </a:t>
            </a:r>
            <a:r>
              <a:rPr lang="en-US" dirty="0" err="1"/>
              <a:t>Arnon</a:t>
            </a:r>
            <a:r>
              <a:rPr lang="en-US" dirty="0"/>
              <a:t> (from the south)</a:t>
            </a:r>
          </a:p>
        </p:txBody>
      </p:sp>
      <p:sp>
        <p:nvSpPr>
          <p:cNvPr id="3" name="Text Placeholder 2"/>
          <p:cNvSpPr>
            <a:spLocks noGrp="1"/>
          </p:cNvSpPr>
          <p:nvPr>
            <p:ph type="body" sz="quarter" idx="12"/>
          </p:nvPr>
        </p:nvSpPr>
        <p:spPr/>
        <p:txBody>
          <a:bodyPr/>
          <a:lstStyle/>
          <a:p>
            <a:r>
              <a:rPr lang="en-US" dirty="0"/>
              <a:t>24:5</a:t>
            </a:r>
          </a:p>
        </p:txBody>
      </p:sp>
      <p:sp>
        <p:nvSpPr>
          <p:cNvPr id="4" name="Title 3"/>
          <p:cNvSpPr>
            <a:spLocks noGrp="1"/>
          </p:cNvSpPr>
          <p:nvPr>
            <p:ph type="title"/>
          </p:nvPr>
        </p:nvSpPr>
        <p:spPr/>
        <p:txBody>
          <a:bodyPr/>
          <a:lstStyle/>
          <a:p>
            <a:r>
              <a:rPr lang="en-US" dirty="0"/>
              <a:t>And encamped in Aroer, on the right side of the city that is in the middle of the valley </a:t>
            </a:r>
          </a:p>
        </p:txBody>
      </p:sp>
    </p:spTree>
    <p:extLst>
      <p:ext uri="{BB962C8B-B14F-4D97-AF65-F5344CB8AC3E}">
        <p14:creationId xmlns:p14="http://schemas.microsoft.com/office/powerpoint/2010/main" val="31420228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roer on Arnon and Arnon Valley from east, tb061204199.jpg"/>
          <p:cNvPicPr>
            <a:picLocks noChangeAspect="1"/>
          </p:cNvPicPr>
          <p:nvPr/>
        </p:nvPicPr>
        <p:blipFill rotWithShape="1">
          <a:blip r:embed="rId3">
            <a:extLst>
              <a:ext uri="{28A0092B-C50C-407E-A947-70E740481C1C}">
                <a14:useLocalDpi xmlns:a14="http://schemas.microsoft.com/office/drawing/2010/main" val="0"/>
              </a:ext>
            </a:extLst>
          </a:blip>
          <a:srcRect l="1131"/>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Aroer on the Arnon with the Arnon Valley (from the east)</a:t>
            </a:r>
          </a:p>
        </p:txBody>
      </p:sp>
      <p:sp>
        <p:nvSpPr>
          <p:cNvPr id="3" name="Text Placeholder 2"/>
          <p:cNvSpPr>
            <a:spLocks noGrp="1"/>
          </p:cNvSpPr>
          <p:nvPr>
            <p:ph type="body" sz="quarter" idx="12"/>
          </p:nvPr>
        </p:nvSpPr>
        <p:spPr/>
        <p:txBody>
          <a:bodyPr/>
          <a:lstStyle/>
          <a:p>
            <a:r>
              <a:rPr lang="en-US" dirty="0"/>
              <a:t>24:5</a:t>
            </a:r>
          </a:p>
        </p:txBody>
      </p:sp>
      <p:sp>
        <p:nvSpPr>
          <p:cNvPr id="4" name="Title 3"/>
          <p:cNvSpPr>
            <a:spLocks noGrp="1"/>
          </p:cNvSpPr>
          <p:nvPr>
            <p:ph type="title"/>
          </p:nvPr>
        </p:nvSpPr>
        <p:spPr/>
        <p:txBody>
          <a:bodyPr/>
          <a:lstStyle/>
          <a:p>
            <a:r>
              <a:rPr lang="en-US" dirty="0"/>
              <a:t>And encamped in Aroer, on the right side of the city that is in the middle of the valley </a:t>
            </a:r>
          </a:p>
        </p:txBody>
      </p:sp>
    </p:spTree>
    <p:extLst>
      <p:ext uri="{BB962C8B-B14F-4D97-AF65-F5344CB8AC3E}">
        <p14:creationId xmlns:p14="http://schemas.microsoft.com/office/powerpoint/2010/main" val="14540671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roer and Arnon Valley from northeast, tb061204179.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Aroer and the </a:t>
            </a:r>
            <a:r>
              <a:rPr lang="en-US" dirty="0" err="1"/>
              <a:t>Arnon</a:t>
            </a:r>
            <a:r>
              <a:rPr lang="en-US" dirty="0"/>
              <a:t> Valley (from the northeast)</a:t>
            </a:r>
          </a:p>
        </p:txBody>
      </p:sp>
      <p:sp>
        <p:nvSpPr>
          <p:cNvPr id="3" name="Text Placeholder 2"/>
          <p:cNvSpPr>
            <a:spLocks noGrp="1"/>
          </p:cNvSpPr>
          <p:nvPr>
            <p:ph type="body" sz="quarter" idx="12"/>
          </p:nvPr>
        </p:nvSpPr>
        <p:spPr/>
        <p:txBody>
          <a:bodyPr/>
          <a:lstStyle/>
          <a:p>
            <a:r>
              <a:rPr lang="en-US" dirty="0"/>
              <a:t>24:5</a:t>
            </a:r>
          </a:p>
        </p:txBody>
      </p:sp>
      <p:sp>
        <p:nvSpPr>
          <p:cNvPr id="4" name="Title 3"/>
          <p:cNvSpPr>
            <a:spLocks noGrp="1"/>
          </p:cNvSpPr>
          <p:nvPr>
            <p:ph type="title"/>
          </p:nvPr>
        </p:nvSpPr>
        <p:spPr/>
        <p:txBody>
          <a:bodyPr/>
          <a:lstStyle/>
          <a:p>
            <a:r>
              <a:rPr lang="en-US" dirty="0"/>
              <a:t>And encamped in Aroer, on the right side of the city that is in the middle of the valley </a:t>
            </a:r>
          </a:p>
        </p:txBody>
      </p:sp>
    </p:spTree>
    <p:extLst>
      <p:ext uri="{BB962C8B-B14F-4D97-AF65-F5344CB8AC3E}">
        <p14:creationId xmlns:p14="http://schemas.microsoft.com/office/powerpoint/2010/main" val="5615140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roer excavations of Iron Age fort, tb061204182.jpg"/>
          <p:cNvPicPr>
            <a:picLocks noChangeAspect="1"/>
          </p:cNvPicPr>
          <p:nvPr/>
        </p:nvPicPr>
        <p:blipFill rotWithShape="1">
          <a:blip r:embed="rId3">
            <a:extLst>
              <a:ext uri="{28A0092B-C50C-407E-A947-70E740481C1C}">
                <a14:useLocalDpi xmlns:a14="http://schemas.microsoft.com/office/drawing/2010/main" val="0"/>
              </a:ext>
            </a:extLst>
          </a:blip>
          <a:srcRect l="1131"/>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Iron Age fort at </a:t>
            </a:r>
            <a:r>
              <a:rPr lang="en-US" dirty="0" err="1"/>
              <a:t>Aroer</a:t>
            </a:r>
            <a:endParaRPr lang="en-US" dirty="0"/>
          </a:p>
        </p:txBody>
      </p:sp>
      <p:sp>
        <p:nvSpPr>
          <p:cNvPr id="3" name="Text Placeholder 2"/>
          <p:cNvSpPr>
            <a:spLocks noGrp="1"/>
          </p:cNvSpPr>
          <p:nvPr>
            <p:ph type="body" sz="quarter" idx="12"/>
          </p:nvPr>
        </p:nvSpPr>
        <p:spPr/>
        <p:txBody>
          <a:bodyPr/>
          <a:lstStyle/>
          <a:p>
            <a:r>
              <a:rPr lang="en-US" dirty="0"/>
              <a:t>24:5</a:t>
            </a:r>
          </a:p>
        </p:txBody>
      </p:sp>
      <p:sp>
        <p:nvSpPr>
          <p:cNvPr id="4" name="Title 3"/>
          <p:cNvSpPr>
            <a:spLocks noGrp="1"/>
          </p:cNvSpPr>
          <p:nvPr>
            <p:ph type="title"/>
          </p:nvPr>
        </p:nvSpPr>
        <p:spPr/>
        <p:txBody>
          <a:bodyPr/>
          <a:lstStyle/>
          <a:p>
            <a:r>
              <a:rPr lang="en-US" dirty="0"/>
              <a:t>And encamped in Aroer, on the right side of the city that is in the middle of the valley </a:t>
            </a:r>
          </a:p>
        </p:txBody>
      </p:sp>
    </p:spTree>
    <p:extLst>
      <p:ext uri="{BB962C8B-B14F-4D97-AF65-F5344CB8AC3E}">
        <p14:creationId xmlns:p14="http://schemas.microsoft.com/office/powerpoint/2010/main" val="22389557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rnon Valley view southeast from Aroer, tb06120419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err="1"/>
              <a:t>Arnon</a:t>
            </a:r>
            <a:r>
              <a:rPr lang="en-US" dirty="0"/>
              <a:t> Valley with Khirbet al-</a:t>
            </a:r>
            <a:r>
              <a:rPr lang="en-US" dirty="0" err="1"/>
              <a:t>Mamariyeh</a:t>
            </a:r>
            <a:r>
              <a:rPr lang="en-US" dirty="0"/>
              <a:t> (from </a:t>
            </a:r>
            <a:r>
              <a:rPr lang="en-US" dirty="0" err="1"/>
              <a:t>Aroer</a:t>
            </a:r>
            <a:r>
              <a:rPr lang="en-US" dirty="0"/>
              <a:t>, from the northwest)</a:t>
            </a:r>
          </a:p>
        </p:txBody>
      </p:sp>
      <p:sp>
        <p:nvSpPr>
          <p:cNvPr id="3" name="Text Placeholder 2"/>
          <p:cNvSpPr>
            <a:spLocks noGrp="1"/>
          </p:cNvSpPr>
          <p:nvPr>
            <p:ph type="body" sz="quarter" idx="12"/>
          </p:nvPr>
        </p:nvSpPr>
        <p:spPr/>
        <p:txBody>
          <a:bodyPr/>
          <a:lstStyle/>
          <a:p>
            <a:r>
              <a:rPr lang="en-US" dirty="0"/>
              <a:t>24:5</a:t>
            </a:r>
          </a:p>
        </p:txBody>
      </p:sp>
      <p:sp>
        <p:nvSpPr>
          <p:cNvPr id="4" name="Title 3"/>
          <p:cNvSpPr>
            <a:spLocks noGrp="1"/>
          </p:cNvSpPr>
          <p:nvPr>
            <p:ph type="title"/>
          </p:nvPr>
        </p:nvSpPr>
        <p:spPr/>
        <p:txBody>
          <a:bodyPr/>
          <a:lstStyle/>
          <a:p>
            <a:r>
              <a:rPr lang="en-US" dirty="0"/>
              <a:t>And encamped in Aroer, on the right side of the city that is in the middle of the valley </a:t>
            </a:r>
          </a:p>
        </p:txBody>
      </p:sp>
    </p:spTree>
    <p:extLst>
      <p:ext uri="{BB962C8B-B14F-4D97-AF65-F5344CB8AC3E}">
        <p14:creationId xmlns:p14="http://schemas.microsoft.com/office/powerpoint/2010/main" val="2872522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07 Egypt\Egyptian Museum in Cairo\Thebes, scribes counting cattle, late 11th-early 12th dynasty, adr160319509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8600"/>
            <a:ext cx="9144000" cy="6400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Ancient model of scribes counting cattle, from Thebes, circa 1950 BC</a:t>
            </a:r>
          </a:p>
        </p:txBody>
      </p:sp>
      <p:sp>
        <p:nvSpPr>
          <p:cNvPr id="3" name="Text Placeholder 2"/>
          <p:cNvSpPr>
            <a:spLocks noGrp="1"/>
          </p:cNvSpPr>
          <p:nvPr>
            <p:ph type="body" sz="quarter" idx="12"/>
          </p:nvPr>
        </p:nvSpPr>
        <p:spPr/>
        <p:txBody>
          <a:bodyPr/>
          <a:lstStyle/>
          <a:p>
            <a:r>
              <a:rPr lang="en-US" dirty="0"/>
              <a:t>24:1</a:t>
            </a:r>
          </a:p>
        </p:txBody>
      </p:sp>
      <p:sp>
        <p:nvSpPr>
          <p:cNvPr id="4" name="Title 3"/>
          <p:cNvSpPr>
            <a:spLocks noGrp="1"/>
          </p:cNvSpPr>
          <p:nvPr>
            <p:ph type="title"/>
          </p:nvPr>
        </p:nvSpPr>
        <p:spPr/>
        <p:txBody>
          <a:bodyPr/>
          <a:lstStyle/>
          <a:p>
            <a:r>
              <a:rPr lang="en-US" dirty="0"/>
              <a:t>And He incited David against them, saying, “Go, number Israel and Judah”</a:t>
            </a:r>
          </a:p>
        </p:txBody>
      </p:sp>
    </p:spTree>
    <p:extLst>
      <p:ext uri="{BB962C8B-B14F-4D97-AF65-F5344CB8AC3E}">
        <p14:creationId xmlns:p14="http://schemas.microsoft.com/office/powerpoint/2010/main" val="9967620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rnon Valley view southeast from Aroer, tb06120419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err="1"/>
              <a:t>Arnon</a:t>
            </a:r>
            <a:r>
              <a:rPr lang="en-US" dirty="0"/>
              <a:t> Valley with Khirbet al-</a:t>
            </a:r>
            <a:r>
              <a:rPr lang="en-US" dirty="0" err="1"/>
              <a:t>Mamariyeh</a:t>
            </a:r>
            <a:r>
              <a:rPr lang="en-US" dirty="0"/>
              <a:t> (from </a:t>
            </a:r>
            <a:r>
              <a:rPr lang="en-US" dirty="0" err="1"/>
              <a:t>Aroer</a:t>
            </a:r>
            <a:r>
              <a:rPr lang="en-US" dirty="0"/>
              <a:t>, from the northwest)</a:t>
            </a:r>
          </a:p>
        </p:txBody>
      </p:sp>
      <p:sp>
        <p:nvSpPr>
          <p:cNvPr id="3" name="Text Placeholder 2"/>
          <p:cNvSpPr>
            <a:spLocks noGrp="1"/>
          </p:cNvSpPr>
          <p:nvPr>
            <p:ph type="body" sz="quarter" idx="12"/>
          </p:nvPr>
        </p:nvSpPr>
        <p:spPr/>
        <p:txBody>
          <a:bodyPr/>
          <a:lstStyle/>
          <a:p>
            <a:r>
              <a:rPr lang="en-US" dirty="0"/>
              <a:t>24:5</a:t>
            </a:r>
          </a:p>
        </p:txBody>
      </p:sp>
      <p:sp>
        <p:nvSpPr>
          <p:cNvPr id="4" name="Title 3"/>
          <p:cNvSpPr>
            <a:spLocks noGrp="1"/>
          </p:cNvSpPr>
          <p:nvPr>
            <p:ph type="title"/>
          </p:nvPr>
        </p:nvSpPr>
        <p:spPr/>
        <p:txBody>
          <a:bodyPr/>
          <a:lstStyle/>
          <a:p>
            <a:r>
              <a:rPr lang="en-US" dirty="0"/>
              <a:t>And encamped in Aroer, on the right side of the city that is in the middle of the valley </a:t>
            </a:r>
          </a:p>
        </p:txBody>
      </p:sp>
      <p:sp>
        <p:nvSpPr>
          <p:cNvPr id="6" name="Text Box 16"/>
          <p:cNvSpPr txBox="1">
            <a:spLocks noChangeArrowheads="1"/>
          </p:cNvSpPr>
          <p:nvPr/>
        </p:nvSpPr>
        <p:spPr bwMode="auto">
          <a:xfrm>
            <a:off x="2438400" y="2362200"/>
            <a:ext cx="246406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Khirbet al-</a:t>
            </a:r>
            <a:r>
              <a:rPr lang="en-US" sz="2000" kern="0" dirty="0" err="1">
                <a:solidFill>
                  <a:srgbClr val="FFFFFF"/>
                </a:solidFill>
                <a:effectLst>
                  <a:glow rad="76200">
                    <a:srgbClr val="000000">
                      <a:alpha val="60000"/>
                    </a:srgbClr>
                  </a:glow>
                </a:effectLst>
                <a:latin typeface="Calibri" pitchFamily="34" charset="0"/>
                <a:cs typeface="Calibri" pitchFamily="34" charset="0"/>
              </a:rPr>
              <a:t>Mamariyeh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8" name="Oval 7"/>
          <p:cNvSpPr/>
          <p:nvPr/>
        </p:nvSpPr>
        <p:spPr>
          <a:xfrm>
            <a:off x="4928616" y="2438400"/>
            <a:ext cx="3810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5588232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5BED2EE-0929-4542-A28E-D6138E2A81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Excavations at </a:t>
            </a:r>
            <a:r>
              <a:rPr lang="en-US" dirty="0" err="1"/>
              <a:t>Balu</a:t>
            </a:r>
            <a:endParaRPr lang="en-US" dirty="0"/>
          </a:p>
        </p:txBody>
      </p:sp>
      <p:sp>
        <p:nvSpPr>
          <p:cNvPr id="3" name="Text Placeholder 2"/>
          <p:cNvSpPr>
            <a:spLocks noGrp="1"/>
          </p:cNvSpPr>
          <p:nvPr>
            <p:ph type="body" sz="quarter" idx="12"/>
          </p:nvPr>
        </p:nvSpPr>
        <p:spPr/>
        <p:txBody>
          <a:bodyPr/>
          <a:lstStyle/>
          <a:p>
            <a:r>
              <a:rPr lang="en-US" dirty="0"/>
              <a:t>24:5</a:t>
            </a:r>
          </a:p>
        </p:txBody>
      </p:sp>
      <p:sp>
        <p:nvSpPr>
          <p:cNvPr id="4" name="Title 3"/>
          <p:cNvSpPr>
            <a:spLocks noGrp="1"/>
          </p:cNvSpPr>
          <p:nvPr>
            <p:ph type="title"/>
          </p:nvPr>
        </p:nvSpPr>
        <p:spPr/>
        <p:txBody>
          <a:bodyPr/>
          <a:lstStyle/>
          <a:p>
            <a:r>
              <a:rPr lang="en-US" dirty="0"/>
              <a:t>And encamped in Aroer, on the right side of the city that is in the middle of the valley </a:t>
            </a:r>
          </a:p>
        </p:txBody>
      </p:sp>
    </p:spTree>
    <p:extLst>
      <p:ext uri="{BB962C8B-B14F-4D97-AF65-F5344CB8AC3E}">
        <p14:creationId xmlns:p14="http://schemas.microsoft.com/office/powerpoint/2010/main" val="38406301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lu ruins, tb061404067-001.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Excavations at </a:t>
            </a:r>
            <a:r>
              <a:rPr lang="en-US" dirty="0" err="1"/>
              <a:t>Balu</a:t>
            </a:r>
            <a:endParaRPr lang="en-US" dirty="0"/>
          </a:p>
        </p:txBody>
      </p:sp>
      <p:sp>
        <p:nvSpPr>
          <p:cNvPr id="3" name="Text Placeholder 2"/>
          <p:cNvSpPr>
            <a:spLocks noGrp="1"/>
          </p:cNvSpPr>
          <p:nvPr>
            <p:ph type="body" sz="quarter" idx="12"/>
          </p:nvPr>
        </p:nvSpPr>
        <p:spPr/>
        <p:txBody>
          <a:bodyPr/>
          <a:lstStyle/>
          <a:p>
            <a:r>
              <a:rPr lang="en-US" dirty="0"/>
              <a:t>24:5</a:t>
            </a:r>
          </a:p>
        </p:txBody>
      </p:sp>
      <p:sp>
        <p:nvSpPr>
          <p:cNvPr id="4" name="Title 3"/>
          <p:cNvSpPr>
            <a:spLocks noGrp="1"/>
          </p:cNvSpPr>
          <p:nvPr>
            <p:ph type="title"/>
          </p:nvPr>
        </p:nvSpPr>
        <p:spPr/>
        <p:txBody>
          <a:bodyPr/>
          <a:lstStyle/>
          <a:p>
            <a:r>
              <a:rPr lang="en-US" dirty="0"/>
              <a:t>And encamped in Aroer, on the right side of the city that is in the middle of the valley </a:t>
            </a:r>
          </a:p>
        </p:txBody>
      </p:sp>
    </p:spTree>
    <p:extLst>
      <p:ext uri="{BB962C8B-B14F-4D97-AF65-F5344CB8AC3E}">
        <p14:creationId xmlns:p14="http://schemas.microsoft.com/office/powerpoint/2010/main" val="16154504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“Gad Street” sign in Jerusalem</a:t>
            </a:r>
          </a:p>
        </p:txBody>
      </p:sp>
      <p:sp>
        <p:nvSpPr>
          <p:cNvPr id="3" name="Text Placeholder 2"/>
          <p:cNvSpPr>
            <a:spLocks noGrp="1"/>
          </p:cNvSpPr>
          <p:nvPr>
            <p:ph type="body" sz="quarter" idx="12"/>
          </p:nvPr>
        </p:nvSpPr>
        <p:spPr/>
        <p:txBody>
          <a:bodyPr/>
          <a:lstStyle/>
          <a:p>
            <a:r>
              <a:rPr lang="en-US" dirty="0"/>
              <a:t>24:5</a:t>
            </a:r>
          </a:p>
        </p:txBody>
      </p:sp>
      <p:sp>
        <p:nvSpPr>
          <p:cNvPr id="4" name="Title 3"/>
          <p:cNvSpPr>
            <a:spLocks noGrp="1"/>
          </p:cNvSpPr>
          <p:nvPr>
            <p:ph type="title"/>
          </p:nvPr>
        </p:nvSpPr>
        <p:spPr/>
        <p:txBody>
          <a:bodyPr/>
          <a:lstStyle/>
          <a:p>
            <a:r>
              <a:rPr lang="en-US" dirty="0"/>
              <a:t>Toward Gad and on to </a:t>
            </a:r>
            <a:r>
              <a:rPr lang="en-US" dirty="0" err="1"/>
              <a:t>Jazer</a:t>
            </a:r>
            <a:endParaRPr lang="en-US" dirty="0"/>
          </a:p>
        </p:txBody>
      </p:sp>
      <p:pic>
        <p:nvPicPr>
          <p:cNvPr id="6" name="Picture 5">
            <a:extLst>
              <a:ext uri="{FF2B5EF4-FFF2-40B4-BE49-F238E27FC236}">
                <a16:creationId xmlns:a16="http://schemas.microsoft.com/office/drawing/2014/main" id="{6B4C4185-3237-4A21-B8AB-AE15FBAE48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38435029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4000"/>
          <a:stretch/>
        </p:blipFill>
        <p:spPr bwMode="auto">
          <a:xfrm>
            <a:off x="0" y="276225"/>
            <a:ext cx="9144000" cy="6305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0"/>
          </p:nvPr>
        </p:nvSpPr>
        <p:spPr/>
        <p:txBody>
          <a:bodyPr/>
          <a:lstStyle/>
          <a:p>
            <a:r>
              <a:rPr lang="en-US" dirty="0"/>
              <a:t>Khirbet </a:t>
            </a:r>
            <a:r>
              <a:rPr lang="en-US" dirty="0" err="1"/>
              <a:t>Jazzir</a:t>
            </a:r>
            <a:r>
              <a:rPr lang="en-US" dirty="0"/>
              <a:t>, possible </a:t>
            </a:r>
            <a:r>
              <a:rPr lang="en-US" dirty="0" err="1"/>
              <a:t>Jazer</a:t>
            </a:r>
            <a:r>
              <a:rPr lang="en-US" dirty="0"/>
              <a:t> (from the south)</a:t>
            </a:r>
          </a:p>
        </p:txBody>
      </p:sp>
      <p:sp>
        <p:nvSpPr>
          <p:cNvPr id="3" name="Text Placeholder 2"/>
          <p:cNvSpPr>
            <a:spLocks noGrp="1"/>
          </p:cNvSpPr>
          <p:nvPr>
            <p:ph type="body" sz="quarter" idx="12"/>
          </p:nvPr>
        </p:nvSpPr>
        <p:spPr/>
        <p:txBody>
          <a:bodyPr/>
          <a:lstStyle/>
          <a:p>
            <a:r>
              <a:rPr lang="en-US" dirty="0"/>
              <a:t>24:5</a:t>
            </a:r>
          </a:p>
        </p:txBody>
      </p:sp>
      <p:sp>
        <p:nvSpPr>
          <p:cNvPr id="4" name="Title 3"/>
          <p:cNvSpPr>
            <a:spLocks noGrp="1"/>
          </p:cNvSpPr>
          <p:nvPr>
            <p:ph type="title"/>
          </p:nvPr>
        </p:nvSpPr>
        <p:spPr/>
        <p:txBody>
          <a:bodyPr/>
          <a:lstStyle/>
          <a:p>
            <a:r>
              <a:rPr lang="en-US" dirty="0"/>
              <a:t>Toward Gad and on to </a:t>
            </a:r>
            <a:r>
              <a:rPr lang="en-US" dirty="0" err="1"/>
              <a:t>Jazer</a:t>
            </a:r>
            <a:endParaRPr lang="en-US" dirty="0"/>
          </a:p>
        </p:txBody>
      </p:sp>
    </p:spTree>
    <p:extLst>
      <p:ext uri="{BB962C8B-B14F-4D97-AF65-F5344CB8AC3E}">
        <p14:creationId xmlns:p14="http://schemas.microsoft.com/office/powerpoint/2010/main" val="24322974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4000"/>
          <a:stretch/>
        </p:blipFill>
        <p:spPr bwMode="auto">
          <a:xfrm>
            <a:off x="0" y="276225"/>
            <a:ext cx="9144000" cy="6305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0"/>
          </p:nvPr>
        </p:nvSpPr>
        <p:spPr/>
        <p:txBody>
          <a:bodyPr/>
          <a:lstStyle/>
          <a:p>
            <a:r>
              <a:rPr lang="en-US" dirty="0"/>
              <a:t>Khirbet </a:t>
            </a:r>
            <a:r>
              <a:rPr lang="en-US" dirty="0" err="1"/>
              <a:t>Jazzir</a:t>
            </a:r>
            <a:r>
              <a:rPr lang="en-US" dirty="0"/>
              <a:t>, possible </a:t>
            </a:r>
            <a:r>
              <a:rPr lang="en-US" dirty="0" err="1"/>
              <a:t>Jazer</a:t>
            </a:r>
            <a:r>
              <a:rPr lang="en-US" dirty="0"/>
              <a:t> (from the south)</a:t>
            </a:r>
          </a:p>
        </p:txBody>
      </p:sp>
      <p:sp>
        <p:nvSpPr>
          <p:cNvPr id="3" name="Text Placeholder 2"/>
          <p:cNvSpPr>
            <a:spLocks noGrp="1"/>
          </p:cNvSpPr>
          <p:nvPr>
            <p:ph type="body" sz="quarter" idx="12"/>
          </p:nvPr>
        </p:nvSpPr>
        <p:spPr/>
        <p:txBody>
          <a:bodyPr/>
          <a:lstStyle/>
          <a:p>
            <a:r>
              <a:rPr lang="en-US" dirty="0"/>
              <a:t>24:5</a:t>
            </a:r>
          </a:p>
        </p:txBody>
      </p:sp>
      <p:sp>
        <p:nvSpPr>
          <p:cNvPr id="4" name="Title 3"/>
          <p:cNvSpPr>
            <a:spLocks noGrp="1"/>
          </p:cNvSpPr>
          <p:nvPr>
            <p:ph type="title"/>
          </p:nvPr>
        </p:nvSpPr>
        <p:spPr/>
        <p:txBody>
          <a:bodyPr/>
          <a:lstStyle/>
          <a:p>
            <a:r>
              <a:rPr lang="en-US" dirty="0"/>
              <a:t>Toward Gad and on to </a:t>
            </a:r>
            <a:r>
              <a:rPr lang="en-US" dirty="0" err="1"/>
              <a:t>Jazer</a:t>
            </a:r>
            <a:endParaRPr lang="en-US" dirty="0"/>
          </a:p>
        </p:txBody>
      </p:sp>
      <p:sp>
        <p:nvSpPr>
          <p:cNvPr id="6" name="Oval 5"/>
          <p:cNvSpPr/>
          <p:nvPr/>
        </p:nvSpPr>
        <p:spPr>
          <a:xfrm>
            <a:off x="3041984" y="2346157"/>
            <a:ext cx="1084848" cy="450623"/>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19892841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6866FD8-E8B8-46E1-B734-0A12096D44CD}"/>
              </a:ext>
            </a:extLst>
          </p:cNvPr>
          <p:cNvPicPr>
            <a:picLocks noChangeAspect="1"/>
          </p:cNvPicPr>
          <p:nvPr/>
        </p:nvPicPr>
        <p:blipFill rotWithShape="1">
          <a:blip r:embed="rId3">
            <a:extLst>
              <a:ext uri="{28A0092B-C50C-407E-A947-70E740481C1C}">
                <a14:useLocalDpi xmlns:a14="http://schemas.microsoft.com/office/drawing/2010/main" val="0"/>
              </a:ext>
            </a:extLst>
          </a:blip>
          <a:srcRect r="1577"/>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Khirbet </a:t>
            </a:r>
            <a:r>
              <a:rPr lang="en-US" dirty="0" err="1"/>
              <a:t>Jazzir</a:t>
            </a:r>
            <a:r>
              <a:rPr lang="en-US" dirty="0"/>
              <a:t>, possible </a:t>
            </a:r>
            <a:r>
              <a:rPr lang="en-US" dirty="0" err="1"/>
              <a:t>Jazer</a:t>
            </a:r>
            <a:r>
              <a:rPr lang="en-US" dirty="0"/>
              <a:t> (from the south)</a:t>
            </a:r>
          </a:p>
        </p:txBody>
      </p:sp>
      <p:sp>
        <p:nvSpPr>
          <p:cNvPr id="3" name="Text Placeholder 2"/>
          <p:cNvSpPr>
            <a:spLocks noGrp="1"/>
          </p:cNvSpPr>
          <p:nvPr>
            <p:ph type="body" sz="quarter" idx="12"/>
          </p:nvPr>
        </p:nvSpPr>
        <p:spPr/>
        <p:txBody>
          <a:bodyPr/>
          <a:lstStyle/>
          <a:p>
            <a:r>
              <a:rPr lang="en-US" dirty="0"/>
              <a:t>24:5</a:t>
            </a:r>
          </a:p>
        </p:txBody>
      </p:sp>
      <p:sp>
        <p:nvSpPr>
          <p:cNvPr id="4" name="Title 3"/>
          <p:cNvSpPr>
            <a:spLocks noGrp="1"/>
          </p:cNvSpPr>
          <p:nvPr>
            <p:ph type="title"/>
          </p:nvPr>
        </p:nvSpPr>
        <p:spPr/>
        <p:txBody>
          <a:bodyPr/>
          <a:lstStyle/>
          <a:p>
            <a:r>
              <a:rPr lang="en-US" dirty="0"/>
              <a:t>Toward Gad and on to </a:t>
            </a:r>
            <a:r>
              <a:rPr lang="en-US" dirty="0" err="1"/>
              <a:t>Jazer</a:t>
            </a:r>
            <a:endParaRPr lang="en-US" dirty="0"/>
          </a:p>
        </p:txBody>
      </p:sp>
    </p:spTree>
    <p:extLst>
      <p:ext uri="{BB962C8B-B14F-4D97-AF65-F5344CB8AC3E}">
        <p14:creationId xmlns:p14="http://schemas.microsoft.com/office/powerpoint/2010/main" val="1217655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ilead mountains south of Pella aerial from west, tb12170408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Mountains of Gilead south of Pella (aerial view from the west)</a:t>
            </a:r>
          </a:p>
        </p:txBody>
      </p:sp>
      <p:sp>
        <p:nvSpPr>
          <p:cNvPr id="3" name="Text Placeholder 2"/>
          <p:cNvSpPr>
            <a:spLocks noGrp="1"/>
          </p:cNvSpPr>
          <p:nvPr>
            <p:ph type="body" sz="quarter" idx="12"/>
          </p:nvPr>
        </p:nvSpPr>
        <p:spPr/>
        <p:txBody>
          <a:bodyPr/>
          <a:lstStyle/>
          <a:p>
            <a:r>
              <a:rPr lang="en-US" dirty="0"/>
              <a:t>24:6</a:t>
            </a:r>
          </a:p>
        </p:txBody>
      </p:sp>
      <p:sp>
        <p:nvSpPr>
          <p:cNvPr id="4" name="Title 3"/>
          <p:cNvSpPr>
            <a:spLocks noGrp="1"/>
          </p:cNvSpPr>
          <p:nvPr>
            <p:ph type="title"/>
          </p:nvPr>
        </p:nvSpPr>
        <p:spPr/>
        <p:txBody>
          <a:bodyPr/>
          <a:lstStyle/>
          <a:p>
            <a:r>
              <a:rPr lang="en-US" dirty="0"/>
              <a:t>Then they came to Gilead</a:t>
            </a:r>
          </a:p>
        </p:txBody>
      </p:sp>
    </p:spTree>
    <p:extLst>
      <p:ext uri="{BB962C8B-B14F-4D97-AF65-F5344CB8AC3E}">
        <p14:creationId xmlns:p14="http://schemas.microsoft.com/office/powerpoint/2010/main" val="21366328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Wadi </a:t>
            </a:r>
            <a:r>
              <a:rPr lang="en-US" dirty="0" err="1"/>
              <a:t>Shueib</a:t>
            </a:r>
            <a:r>
              <a:rPr lang="en-US" dirty="0"/>
              <a:t>, possible Waters of </a:t>
            </a:r>
            <a:r>
              <a:rPr lang="en-US" dirty="0" err="1"/>
              <a:t>Nimrah</a:t>
            </a:r>
            <a:r>
              <a:rPr lang="en-US" dirty="0"/>
              <a:t>, in central Gilead</a:t>
            </a:r>
          </a:p>
        </p:txBody>
      </p:sp>
      <p:sp>
        <p:nvSpPr>
          <p:cNvPr id="3" name="Text Placeholder 2"/>
          <p:cNvSpPr>
            <a:spLocks noGrp="1"/>
          </p:cNvSpPr>
          <p:nvPr>
            <p:ph type="body" sz="quarter" idx="12"/>
          </p:nvPr>
        </p:nvSpPr>
        <p:spPr/>
        <p:txBody>
          <a:bodyPr/>
          <a:lstStyle/>
          <a:p>
            <a:r>
              <a:rPr lang="en-US" dirty="0"/>
              <a:t>24:6</a:t>
            </a:r>
          </a:p>
        </p:txBody>
      </p:sp>
      <p:sp>
        <p:nvSpPr>
          <p:cNvPr id="4" name="Title 3"/>
          <p:cNvSpPr>
            <a:spLocks noGrp="1"/>
          </p:cNvSpPr>
          <p:nvPr>
            <p:ph type="title"/>
          </p:nvPr>
        </p:nvSpPr>
        <p:spPr/>
        <p:txBody>
          <a:bodyPr/>
          <a:lstStyle/>
          <a:p>
            <a:r>
              <a:rPr lang="en-US" dirty="0"/>
              <a:t>Then they came to Gilead</a:t>
            </a:r>
          </a:p>
        </p:txBody>
      </p:sp>
      <p:pic>
        <p:nvPicPr>
          <p:cNvPr id="1027" name="Picture 3" descr="C:\Users\Kris\Documents\Bolen\04 0Adds 2012\06 Jordan\Gilead, Upper\Wadi Shueib, possible Waters of Nimrah, tb031315335.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65588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Olive groves in the mountains of Gilead</a:t>
            </a:r>
          </a:p>
        </p:txBody>
      </p:sp>
      <p:sp>
        <p:nvSpPr>
          <p:cNvPr id="3" name="Text Placeholder 2"/>
          <p:cNvSpPr>
            <a:spLocks noGrp="1"/>
          </p:cNvSpPr>
          <p:nvPr>
            <p:ph type="body" sz="quarter" idx="12"/>
          </p:nvPr>
        </p:nvSpPr>
        <p:spPr/>
        <p:txBody>
          <a:bodyPr/>
          <a:lstStyle/>
          <a:p>
            <a:r>
              <a:rPr lang="en-US" dirty="0"/>
              <a:t>24:6</a:t>
            </a:r>
          </a:p>
        </p:txBody>
      </p:sp>
      <p:sp>
        <p:nvSpPr>
          <p:cNvPr id="4" name="Title 3"/>
          <p:cNvSpPr>
            <a:spLocks noGrp="1"/>
          </p:cNvSpPr>
          <p:nvPr>
            <p:ph type="title"/>
          </p:nvPr>
        </p:nvSpPr>
        <p:spPr/>
        <p:txBody>
          <a:bodyPr/>
          <a:lstStyle/>
          <a:p>
            <a:r>
              <a:rPr lang="en-US" dirty="0"/>
              <a:t>Then they came to Gilead</a:t>
            </a:r>
          </a:p>
        </p:txBody>
      </p:sp>
      <p:pic>
        <p:nvPicPr>
          <p:cNvPr id="1026" name="Picture 2" descr="C:\Users\Kris\Documents\Bolen\04 0Adds 2012\06 Jordan\Gilead, Upper\Gilead mountains with olive trees, tb031015939.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3113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t>
            </a:r>
            <a:r>
              <a:rPr lang="en-US" dirty="0" err="1"/>
              <a:t>Joab</a:t>
            </a:r>
            <a:r>
              <a:rPr lang="en-US" dirty="0"/>
              <a:t> Street” sign in Jerusalem</a:t>
            </a:r>
          </a:p>
        </p:txBody>
      </p:sp>
      <p:sp>
        <p:nvSpPr>
          <p:cNvPr id="3" name="Text Placeholder 2"/>
          <p:cNvSpPr>
            <a:spLocks noGrp="1"/>
          </p:cNvSpPr>
          <p:nvPr>
            <p:ph type="body" sz="quarter" idx="12"/>
          </p:nvPr>
        </p:nvSpPr>
        <p:spPr/>
        <p:txBody>
          <a:bodyPr/>
          <a:lstStyle/>
          <a:p>
            <a:r>
              <a:rPr lang="en-US" dirty="0"/>
              <a:t>24:2</a:t>
            </a:r>
          </a:p>
        </p:txBody>
      </p:sp>
      <p:sp>
        <p:nvSpPr>
          <p:cNvPr id="4" name="Title 3"/>
          <p:cNvSpPr>
            <a:spLocks noGrp="1"/>
          </p:cNvSpPr>
          <p:nvPr>
            <p:ph type="title"/>
          </p:nvPr>
        </p:nvSpPr>
        <p:spPr/>
        <p:txBody>
          <a:bodyPr/>
          <a:lstStyle/>
          <a:p>
            <a:r>
              <a:rPr lang="en-US" dirty="0"/>
              <a:t>So the king spoke to Joab the captain of the army, who was with him</a:t>
            </a:r>
          </a:p>
        </p:txBody>
      </p:sp>
      <p:pic>
        <p:nvPicPr>
          <p:cNvPr id="6" name="Picture 5">
            <a:extLst>
              <a:ext uri="{FF2B5EF4-FFF2-40B4-BE49-F238E27FC236}">
                <a16:creationId xmlns:a16="http://schemas.microsoft.com/office/drawing/2014/main" id="{CA885503-869D-4B72-9318-253732E8EF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4310490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BEBA8EAE-BF5A-486C-A8C5-ECC9F3942E4B}">
                <a14:imgProps xmlns:a14="http://schemas.microsoft.com/office/drawing/2010/main">
                  <a14:imgLayer r:embed="rId4">
                    <a14:imgEffect>
                      <a14:saturation sat="120000"/>
                    </a14:imgEffect>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0" y="343930"/>
            <a:ext cx="9144000" cy="6172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Golan Heights and Mount Hermon (aerial view from the south)</a:t>
            </a:r>
          </a:p>
        </p:txBody>
      </p:sp>
      <p:sp>
        <p:nvSpPr>
          <p:cNvPr id="3" name="Text Placeholder 2"/>
          <p:cNvSpPr>
            <a:spLocks noGrp="1"/>
          </p:cNvSpPr>
          <p:nvPr>
            <p:ph type="body" sz="quarter" idx="12"/>
          </p:nvPr>
        </p:nvSpPr>
        <p:spPr/>
        <p:txBody>
          <a:bodyPr/>
          <a:lstStyle/>
          <a:p>
            <a:r>
              <a:rPr lang="en-US"/>
              <a:t>24:6</a:t>
            </a:r>
            <a:endParaRPr lang="en-US" dirty="0"/>
          </a:p>
        </p:txBody>
      </p:sp>
      <p:sp>
        <p:nvSpPr>
          <p:cNvPr id="4" name="Title 3"/>
          <p:cNvSpPr>
            <a:spLocks noGrp="1"/>
          </p:cNvSpPr>
          <p:nvPr>
            <p:ph type="title"/>
          </p:nvPr>
        </p:nvSpPr>
        <p:spPr/>
        <p:txBody>
          <a:bodyPr/>
          <a:lstStyle/>
          <a:p>
            <a:r>
              <a:rPr lang="en-US" dirty="0"/>
              <a:t>And to </a:t>
            </a:r>
            <a:r>
              <a:rPr lang="en-US" dirty="0" err="1"/>
              <a:t>Tahtim-Hodshi</a:t>
            </a:r>
            <a:endParaRPr lang="en-US" dirty="0"/>
          </a:p>
        </p:txBody>
      </p:sp>
    </p:spTree>
    <p:extLst>
      <p:ext uri="{BB962C8B-B14F-4D97-AF65-F5344CB8AC3E}">
        <p14:creationId xmlns:p14="http://schemas.microsoft.com/office/powerpoint/2010/main" val="4022280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wnloads\Golan Heights with Har Avital from Har Bental, pk1902201348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8437"/>
            <a:ext cx="9144000" cy="646112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Golan Heights with Mount Avital, from Mount </a:t>
            </a:r>
            <a:r>
              <a:rPr lang="en-US" dirty="0" err="1"/>
              <a:t>Bental</a:t>
            </a:r>
            <a:endParaRPr lang="en-US" dirty="0"/>
          </a:p>
        </p:txBody>
      </p:sp>
      <p:sp>
        <p:nvSpPr>
          <p:cNvPr id="3" name="Text Placeholder 2"/>
          <p:cNvSpPr>
            <a:spLocks noGrp="1"/>
          </p:cNvSpPr>
          <p:nvPr>
            <p:ph type="body" sz="quarter" idx="12"/>
          </p:nvPr>
        </p:nvSpPr>
        <p:spPr/>
        <p:txBody>
          <a:bodyPr/>
          <a:lstStyle/>
          <a:p>
            <a:r>
              <a:rPr lang="en-US"/>
              <a:t>24:6</a:t>
            </a:r>
            <a:endParaRPr lang="en-US" dirty="0"/>
          </a:p>
        </p:txBody>
      </p:sp>
      <p:sp>
        <p:nvSpPr>
          <p:cNvPr id="4" name="Title 3"/>
          <p:cNvSpPr>
            <a:spLocks noGrp="1"/>
          </p:cNvSpPr>
          <p:nvPr>
            <p:ph type="title"/>
          </p:nvPr>
        </p:nvSpPr>
        <p:spPr/>
        <p:txBody>
          <a:bodyPr/>
          <a:lstStyle/>
          <a:p>
            <a:r>
              <a:rPr lang="en-US" dirty="0"/>
              <a:t>And to </a:t>
            </a:r>
            <a:r>
              <a:rPr lang="en-US" dirty="0" err="1"/>
              <a:t>Tahtim-Hodshi</a:t>
            </a:r>
            <a:endParaRPr lang="en-US" dirty="0"/>
          </a:p>
        </p:txBody>
      </p:sp>
    </p:spTree>
    <p:extLst>
      <p:ext uri="{BB962C8B-B14F-4D97-AF65-F5344CB8AC3E}">
        <p14:creationId xmlns:p14="http://schemas.microsoft.com/office/powerpoint/2010/main" val="31390828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wnloads\Golan Heights with cows of Bashan aerial, ws04051607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9513"/>
            <a:ext cx="9143999" cy="638007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Cows in the Golan Heights (aerial view)</a:t>
            </a:r>
          </a:p>
        </p:txBody>
      </p:sp>
      <p:sp>
        <p:nvSpPr>
          <p:cNvPr id="3" name="Text Placeholder 2"/>
          <p:cNvSpPr>
            <a:spLocks noGrp="1"/>
          </p:cNvSpPr>
          <p:nvPr>
            <p:ph type="body" sz="quarter" idx="12"/>
          </p:nvPr>
        </p:nvSpPr>
        <p:spPr/>
        <p:txBody>
          <a:bodyPr/>
          <a:lstStyle/>
          <a:p>
            <a:r>
              <a:rPr lang="en-US"/>
              <a:t>24:6</a:t>
            </a:r>
            <a:endParaRPr lang="en-US" dirty="0"/>
          </a:p>
        </p:txBody>
      </p:sp>
      <p:sp>
        <p:nvSpPr>
          <p:cNvPr id="4" name="Title 3"/>
          <p:cNvSpPr>
            <a:spLocks noGrp="1"/>
          </p:cNvSpPr>
          <p:nvPr>
            <p:ph type="title"/>
          </p:nvPr>
        </p:nvSpPr>
        <p:spPr/>
        <p:txBody>
          <a:bodyPr/>
          <a:lstStyle/>
          <a:p>
            <a:r>
              <a:rPr lang="en-US" dirty="0"/>
              <a:t>And to </a:t>
            </a:r>
            <a:r>
              <a:rPr lang="en-US" dirty="0" err="1"/>
              <a:t>Tahtim-Hodshi</a:t>
            </a:r>
            <a:endParaRPr lang="en-US" dirty="0"/>
          </a:p>
        </p:txBody>
      </p:sp>
    </p:spTree>
    <p:extLst>
      <p:ext uri="{BB962C8B-B14F-4D97-AF65-F5344CB8AC3E}">
        <p14:creationId xmlns:p14="http://schemas.microsoft.com/office/powerpoint/2010/main" val="42489704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wnloads\Dan high place and source of Jordan aerial from north, ws0406160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48477"/>
            <a:ext cx="9143999" cy="636104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High place at Dan (aerial view from the north)</a:t>
            </a:r>
          </a:p>
        </p:txBody>
      </p:sp>
      <p:sp>
        <p:nvSpPr>
          <p:cNvPr id="3" name="Text Placeholder 2"/>
          <p:cNvSpPr>
            <a:spLocks noGrp="1"/>
          </p:cNvSpPr>
          <p:nvPr>
            <p:ph type="body" sz="quarter" idx="12"/>
          </p:nvPr>
        </p:nvSpPr>
        <p:spPr/>
        <p:txBody>
          <a:bodyPr/>
          <a:lstStyle/>
          <a:p>
            <a:r>
              <a:rPr lang="en-US" dirty="0"/>
              <a:t>24:6</a:t>
            </a:r>
          </a:p>
        </p:txBody>
      </p:sp>
      <p:sp>
        <p:nvSpPr>
          <p:cNvPr id="4" name="Title 3"/>
          <p:cNvSpPr>
            <a:spLocks noGrp="1"/>
          </p:cNvSpPr>
          <p:nvPr>
            <p:ph type="title"/>
          </p:nvPr>
        </p:nvSpPr>
        <p:spPr/>
        <p:txBody>
          <a:bodyPr/>
          <a:lstStyle/>
          <a:p>
            <a:r>
              <a:rPr lang="en-US" dirty="0"/>
              <a:t>And they came to Dan </a:t>
            </a:r>
            <a:r>
              <a:rPr lang="en-US" dirty="0" err="1"/>
              <a:t>Jaan</a:t>
            </a:r>
            <a:endParaRPr lang="en-US" dirty="0"/>
          </a:p>
        </p:txBody>
      </p:sp>
    </p:spTree>
    <p:extLst>
      <p:ext uri="{BB962C8B-B14F-4D97-AF65-F5344CB8AC3E}">
        <p14:creationId xmlns:p14="http://schemas.microsoft.com/office/powerpoint/2010/main" val="12508102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PLBL\01 Galilee and the North\Dan\Dan, headwaters of Jordan River, tb01150002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 y="-278"/>
            <a:ext cx="9144741" cy="685855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Headwaters of the Jordan River at Dan</a:t>
            </a:r>
          </a:p>
        </p:txBody>
      </p:sp>
      <p:sp>
        <p:nvSpPr>
          <p:cNvPr id="4" name="Text Placeholder 3"/>
          <p:cNvSpPr>
            <a:spLocks noGrp="1"/>
          </p:cNvSpPr>
          <p:nvPr>
            <p:ph type="body" sz="quarter" idx="12"/>
          </p:nvPr>
        </p:nvSpPr>
        <p:spPr/>
        <p:txBody>
          <a:bodyPr/>
          <a:lstStyle/>
          <a:p>
            <a:r>
              <a:rPr lang="en-US" dirty="0"/>
              <a:t>24:6</a:t>
            </a:r>
          </a:p>
        </p:txBody>
      </p:sp>
      <p:sp>
        <p:nvSpPr>
          <p:cNvPr id="2" name="Title 1"/>
          <p:cNvSpPr>
            <a:spLocks noGrp="1"/>
          </p:cNvSpPr>
          <p:nvPr>
            <p:ph type="title"/>
          </p:nvPr>
        </p:nvSpPr>
        <p:spPr/>
        <p:txBody>
          <a:bodyPr/>
          <a:lstStyle/>
          <a:p>
            <a:r>
              <a:rPr lang="en-US" dirty="0"/>
              <a:t>And they came to Dan </a:t>
            </a:r>
            <a:r>
              <a:rPr lang="en-US" dirty="0" err="1"/>
              <a:t>Jaan</a:t>
            </a:r>
            <a:endParaRPr lang="en-US" dirty="0"/>
          </a:p>
        </p:txBody>
      </p:sp>
    </p:spTree>
    <p:extLst>
      <p:ext uri="{BB962C8B-B14F-4D97-AF65-F5344CB8AC3E}">
        <p14:creationId xmlns:p14="http://schemas.microsoft.com/office/powerpoint/2010/main" val="15701410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Map of the area west from </a:t>
            </a:r>
            <a:r>
              <a:rPr lang="en-US" dirty="0" err="1"/>
              <a:t>Ijon</a:t>
            </a:r>
            <a:endParaRPr lang="en-US" dirty="0"/>
          </a:p>
        </p:txBody>
      </p:sp>
      <p:sp>
        <p:nvSpPr>
          <p:cNvPr id="3" name="Text Placeholder 2"/>
          <p:cNvSpPr>
            <a:spLocks noGrp="1"/>
          </p:cNvSpPr>
          <p:nvPr>
            <p:ph type="body" sz="quarter" idx="12"/>
          </p:nvPr>
        </p:nvSpPr>
        <p:spPr/>
        <p:txBody>
          <a:bodyPr/>
          <a:lstStyle/>
          <a:p>
            <a:r>
              <a:rPr lang="en-US" dirty="0"/>
              <a:t>24:6</a:t>
            </a:r>
          </a:p>
        </p:txBody>
      </p:sp>
      <p:sp>
        <p:nvSpPr>
          <p:cNvPr id="4" name="Title 3"/>
          <p:cNvSpPr>
            <a:spLocks noGrp="1"/>
          </p:cNvSpPr>
          <p:nvPr>
            <p:ph type="title"/>
          </p:nvPr>
        </p:nvSpPr>
        <p:spPr/>
        <p:txBody>
          <a:bodyPr/>
          <a:lstStyle/>
          <a:p>
            <a:r>
              <a:rPr lang="en-US" dirty="0"/>
              <a:t>And they came to Dan </a:t>
            </a:r>
            <a:r>
              <a:rPr lang="en-US" dirty="0" err="1"/>
              <a:t>Jaan</a:t>
            </a:r>
            <a:endParaRPr lang="en-US" dirty="0"/>
          </a:p>
        </p:txBody>
      </p:sp>
      <p:pic>
        <p:nvPicPr>
          <p:cNvPr id="6" name="Picture 5" descr="Janoah, Ijon, and Abel-beth-maacah TPIII.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28214"/>
            <a:ext cx="9144000" cy="4801573"/>
          </a:xfrm>
          <a:prstGeom prst="rect">
            <a:avLst/>
          </a:prstGeom>
        </p:spPr>
      </p:pic>
    </p:spTree>
    <p:extLst>
      <p:ext uri="{BB962C8B-B14F-4D97-AF65-F5344CB8AC3E}">
        <p14:creationId xmlns:p14="http://schemas.microsoft.com/office/powerpoint/2010/main" val="2976791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Map of the area west from </a:t>
            </a:r>
            <a:r>
              <a:rPr lang="en-US" dirty="0" err="1"/>
              <a:t>Ijon</a:t>
            </a:r>
            <a:endParaRPr lang="en-US" dirty="0"/>
          </a:p>
        </p:txBody>
      </p:sp>
      <p:sp>
        <p:nvSpPr>
          <p:cNvPr id="3" name="Text Placeholder 2"/>
          <p:cNvSpPr>
            <a:spLocks noGrp="1"/>
          </p:cNvSpPr>
          <p:nvPr>
            <p:ph type="body" sz="quarter" idx="12"/>
          </p:nvPr>
        </p:nvSpPr>
        <p:spPr/>
        <p:txBody>
          <a:bodyPr/>
          <a:lstStyle/>
          <a:p>
            <a:r>
              <a:rPr lang="en-US" dirty="0"/>
              <a:t>24:6</a:t>
            </a:r>
          </a:p>
        </p:txBody>
      </p:sp>
      <p:sp>
        <p:nvSpPr>
          <p:cNvPr id="4" name="Title 3"/>
          <p:cNvSpPr>
            <a:spLocks noGrp="1"/>
          </p:cNvSpPr>
          <p:nvPr>
            <p:ph type="title"/>
          </p:nvPr>
        </p:nvSpPr>
        <p:spPr/>
        <p:txBody>
          <a:bodyPr/>
          <a:lstStyle/>
          <a:p>
            <a:r>
              <a:rPr lang="en-US" dirty="0"/>
              <a:t>And they came to Dan </a:t>
            </a:r>
            <a:r>
              <a:rPr lang="en-US" dirty="0" err="1"/>
              <a:t>Jaan</a:t>
            </a:r>
            <a:endParaRPr lang="en-US" dirty="0"/>
          </a:p>
        </p:txBody>
      </p:sp>
      <p:pic>
        <p:nvPicPr>
          <p:cNvPr id="6" name="Picture 5" descr="Janoah, Ijon, and Abel-beth-maacah TPIII.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28213"/>
            <a:ext cx="9144000" cy="4801573"/>
          </a:xfrm>
          <a:prstGeom prst="rect">
            <a:avLst/>
          </a:prstGeom>
        </p:spPr>
      </p:pic>
      <p:sp>
        <p:nvSpPr>
          <p:cNvPr id="7" name="Oval 6"/>
          <p:cNvSpPr/>
          <p:nvPr/>
        </p:nvSpPr>
        <p:spPr>
          <a:xfrm>
            <a:off x="7467600" y="1942613"/>
            <a:ext cx="9144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8" name="Text Box 16"/>
          <p:cNvSpPr txBox="1">
            <a:spLocks noChangeArrowheads="1"/>
          </p:cNvSpPr>
          <p:nvPr/>
        </p:nvSpPr>
        <p:spPr bwMode="auto">
          <a:xfrm>
            <a:off x="6858000" y="1942613"/>
            <a:ext cx="58065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Ijon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9" name="Oval 8"/>
          <p:cNvSpPr/>
          <p:nvPr/>
        </p:nvSpPr>
        <p:spPr>
          <a:xfrm>
            <a:off x="7620000" y="5143013"/>
            <a:ext cx="9144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Text Box 16"/>
          <p:cNvSpPr txBox="1">
            <a:spLocks noChangeArrowheads="1"/>
          </p:cNvSpPr>
          <p:nvPr/>
        </p:nvSpPr>
        <p:spPr bwMode="auto">
          <a:xfrm>
            <a:off x="6437390" y="4762013"/>
            <a:ext cx="211102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Abel-beth-</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maacah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1" name="Oval 10"/>
          <p:cNvSpPr/>
          <p:nvPr/>
        </p:nvSpPr>
        <p:spPr>
          <a:xfrm>
            <a:off x="0" y="5066813"/>
            <a:ext cx="5334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Text Box 16"/>
          <p:cNvSpPr txBox="1">
            <a:spLocks noChangeArrowheads="1"/>
          </p:cNvSpPr>
          <p:nvPr/>
        </p:nvSpPr>
        <p:spPr bwMode="auto">
          <a:xfrm>
            <a:off x="533400" y="4971503"/>
            <a:ext cx="91691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Janoah</a:t>
            </a:r>
          </a:p>
        </p:txBody>
      </p:sp>
      <p:sp>
        <p:nvSpPr>
          <p:cNvPr id="13" name="Oval 12"/>
          <p:cNvSpPr/>
          <p:nvPr/>
        </p:nvSpPr>
        <p:spPr>
          <a:xfrm rot="19315758">
            <a:off x="7752200" y="3250809"/>
            <a:ext cx="9144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11754365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01b PLBL, PCB size\01 Galilee and the North\Huleh Basin\Metulla and Beqa valley from south, tb0409032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err="1"/>
              <a:t>Marj</a:t>
            </a:r>
            <a:r>
              <a:rPr lang="en-US" dirty="0"/>
              <a:t> </a:t>
            </a:r>
            <a:r>
              <a:rPr lang="en-US" dirty="0" err="1"/>
              <a:t>Ayyun</a:t>
            </a:r>
            <a:r>
              <a:rPr lang="en-US" dirty="0"/>
              <a:t>, </a:t>
            </a:r>
            <a:r>
              <a:rPr lang="en-US" dirty="0" err="1"/>
              <a:t>Ijon</a:t>
            </a:r>
            <a:r>
              <a:rPr lang="en-US" dirty="0"/>
              <a:t>, and the </a:t>
            </a:r>
            <a:r>
              <a:rPr lang="en-US" dirty="0" err="1"/>
              <a:t>Beqa</a:t>
            </a:r>
            <a:r>
              <a:rPr lang="en-US" dirty="0"/>
              <a:t> Valley from </a:t>
            </a:r>
            <a:r>
              <a:rPr lang="en-US" dirty="0" err="1"/>
              <a:t>Metulla</a:t>
            </a:r>
            <a:r>
              <a:rPr lang="en-US" dirty="0"/>
              <a:t> (from the south)</a:t>
            </a:r>
          </a:p>
        </p:txBody>
      </p:sp>
      <p:sp>
        <p:nvSpPr>
          <p:cNvPr id="3" name="Text Placeholder 2"/>
          <p:cNvSpPr>
            <a:spLocks noGrp="1"/>
          </p:cNvSpPr>
          <p:nvPr>
            <p:ph type="body" sz="quarter" idx="12"/>
          </p:nvPr>
        </p:nvSpPr>
        <p:spPr/>
        <p:txBody>
          <a:bodyPr/>
          <a:lstStyle/>
          <a:p>
            <a:r>
              <a:rPr lang="en-US" dirty="0"/>
              <a:t>24:6</a:t>
            </a:r>
          </a:p>
        </p:txBody>
      </p:sp>
      <p:sp>
        <p:nvSpPr>
          <p:cNvPr id="4" name="Title 3"/>
          <p:cNvSpPr>
            <a:spLocks noGrp="1"/>
          </p:cNvSpPr>
          <p:nvPr>
            <p:ph type="title"/>
          </p:nvPr>
        </p:nvSpPr>
        <p:spPr/>
        <p:txBody>
          <a:bodyPr/>
          <a:lstStyle/>
          <a:p>
            <a:r>
              <a:rPr lang="en-US" dirty="0"/>
              <a:t>And they came to Dan </a:t>
            </a:r>
            <a:r>
              <a:rPr lang="en-US" dirty="0" err="1"/>
              <a:t>Jaan</a:t>
            </a:r>
            <a:endParaRPr lang="en-US" dirty="0"/>
          </a:p>
        </p:txBody>
      </p:sp>
    </p:spTree>
    <p:extLst>
      <p:ext uri="{BB962C8B-B14F-4D97-AF65-F5344CB8AC3E}">
        <p14:creationId xmlns:p14="http://schemas.microsoft.com/office/powerpoint/2010/main" val="30164626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C:\Users\Kris\Documents\Bolen\01b PLBL, PCB size\01 Galilee and the North\Huleh Basin\Metulla and Beqa valley from south, tb0409032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err="1"/>
              <a:t>Marj</a:t>
            </a:r>
            <a:r>
              <a:rPr lang="en-US" dirty="0"/>
              <a:t> </a:t>
            </a:r>
            <a:r>
              <a:rPr lang="en-US" dirty="0" err="1"/>
              <a:t>Ayyun</a:t>
            </a:r>
            <a:r>
              <a:rPr lang="en-US" dirty="0"/>
              <a:t>, </a:t>
            </a:r>
            <a:r>
              <a:rPr lang="en-US" dirty="0" err="1"/>
              <a:t>Ijon</a:t>
            </a:r>
            <a:r>
              <a:rPr lang="en-US" dirty="0"/>
              <a:t>, and the </a:t>
            </a:r>
            <a:r>
              <a:rPr lang="en-US" dirty="0" err="1"/>
              <a:t>Beqa</a:t>
            </a:r>
            <a:r>
              <a:rPr lang="en-US" dirty="0"/>
              <a:t> Valley from </a:t>
            </a:r>
            <a:r>
              <a:rPr lang="en-US" dirty="0" err="1"/>
              <a:t>Metulla</a:t>
            </a:r>
            <a:r>
              <a:rPr lang="en-US" dirty="0"/>
              <a:t> (from the south)</a:t>
            </a:r>
          </a:p>
        </p:txBody>
      </p:sp>
      <p:sp>
        <p:nvSpPr>
          <p:cNvPr id="3" name="Text Placeholder 2"/>
          <p:cNvSpPr>
            <a:spLocks noGrp="1"/>
          </p:cNvSpPr>
          <p:nvPr>
            <p:ph type="body" sz="quarter" idx="12"/>
          </p:nvPr>
        </p:nvSpPr>
        <p:spPr/>
        <p:txBody>
          <a:bodyPr/>
          <a:lstStyle/>
          <a:p>
            <a:r>
              <a:rPr lang="en-US" dirty="0"/>
              <a:t>24:6</a:t>
            </a:r>
          </a:p>
        </p:txBody>
      </p:sp>
      <p:sp>
        <p:nvSpPr>
          <p:cNvPr id="4" name="Title 3"/>
          <p:cNvSpPr>
            <a:spLocks noGrp="1"/>
          </p:cNvSpPr>
          <p:nvPr>
            <p:ph type="title"/>
          </p:nvPr>
        </p:nvSpPr>
        <p:spPr/>
        <p:txBody>
          <a:bodyPr/>
          <a:lstStyle/>
          <a:p>
            <a:r>
              <a:rPr lang="en-US" dirty="0"/>
              <a:t>And they came to Dan </a:t>
            </a:r>
            <a:r>
              <a:rPr lang="en-US" dirty="0" err="1"/>
              <a:t>Jaan</a:t>
            </a:r>
            <a:endParaRPr lang="en-US" dirty="0"/>
          </a:p>
        </p:txBody>
      </p:sp>
      <p:sp>
        <p:nvSpPr>
          <p:cNvPr id="10" name="Line 8"/>
          <p:cNvSpPr>
            <a:spLocks noChangeShapeType="1"/>
          </p:cNvSpPr>
          <p:nvPr/>
        </p:nvSpPr>
        <p:spPr bwMode="auto">
          <a:xfrm flipH="1">
            <a:off x="3718366" y="2589703"/>
            <a:ext cx="244034" cy="551366"/>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1" name="Text Box 15"/>
          <p:cNvSpPr txBox="1">
            <a:spLocks noChangeArrowheads="1"/>
          </p:cNvSpPr>
          <p:nvPr/>
        </p:nvSpPr>
        <p:spPr bwMode="auto">
          <a:xfrm>
            <a:off x="3840383" y="2189593"/>
            <a:ext cx="57900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Ijon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2" name="Line 8"/>
          <p:cNvSpPr>
            <a:spLocks noChangeShapeType="1"/>
          </p:cNvSpPr>
          <p:nvPr/>
        </p:nvSpPr>
        <p:spPr bwMode="auto">
          <a:xfrm>
            <a:off x="3314702" y="2419789"/>
            <a:ext cx="126998" cy="445597"/>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3" name="Text Box 15"/>
          <p:cNvSpPr txBox="1">
            <a:spLocks noChangeArrowheads="1"/>
          </p:cNvSpPr>
          <p:nvPr/>
        </p:nvSpPr>
        <p:spPr bwMode="auto">
          <a:xfrm>
            <a:off x="2373027" y="1999093"/>
            <a:ext cx="138531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Marj</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Ayyun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4" name="Line 8"/>
          <p:cNvSpPr>
            <a:spLocks noChangeShapeType="1"/>
          </p:cNvSpPr>
          <p:nvPr/>
        </p:nvSpPr>
        <p:spPr bwMode="auto">
          <a:xfrm flipH="1">
            <a:off x="6554642" y="2542048"/>
            <a:ext cx="0" cy="335466"/>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5" name="Text Box 15"/>
          <p:cNvSpPr txBox="1">
            <a:spLocks noChangeArrowheads="1"/>
          </p:cNvSpPr>
          <p:nvPr/>
        </p:nvSpPr>
        <p:spPr bwMode="auto">
          <a:xfrm>
            <a:off x="6022258" y="2141938"/>
            <a:ext cx="139974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Beqa</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Valley</a:t>
            </a:r>
          </a:p>
        </p:txBody>
      </p:sp>
    </p:spTree>
    <p:extLst>
      <p:ext uri="{BB962C8B-B14F-4D97-AF65-F5344CB8AC3E}">
        <p14:creationId xmlns:p14="http://schemas.microsoft.com/office/powerpoint/2010/main" val="12479607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idon with harbor and gardens, aerial view, mat05600.jpg"/>
          <p:cNvPicPr>
            <a:picLocks noChangeAspect="1"/>
          </p:cNvPicPr>
          <p:nvPr/>
        </p:nvPicPr>
        <p:blipFill rotWithShape="1">
          <a:blip r:embed="rId3">
            <a:extLst>
              <a:ext uri="{28A0092B-C50C-407E-A947-70E740481C1C}">
                <a14:useLocalDpi xmlns:a14="http://schemas.microsoft.com/office/drawing/2010/main" val="0"/>
              </a:ext>
            </a:extLst>
          </a:blip>
          <a:srcRect r="5740"/>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Sidon, with its harbor and gardens (aerial view from the southwest)</a:t>
            </a:r>
          </a:p>
        </p:txBody>
      </p:sp>
      <p:sp>
        <p:nvSpPr>
          <p:cNvPr id="3" name="Text Placeholder 2"/>
          <p:cNvSpPr>
            <a:spLocks noGrp="1"/>
          </p:cNvSpPr>
          <p:nvPr>
            <p:ph type="body" sz="quarter" idx="12"/>
          </p:nvPr>
        </p:nvSpPr>
        <p:spPr/>
        <p:txBody>
          <a:bodyPr/>
          <a:lstStyle/>
          <a:p>
            <a:r>
              <a:rPr lang="en-US" dirty="0"/>
              <a:t>24:6</a:t>
            </a:r>
          </a:p>
        </p:txBody>
      </p:sp>
      <p:sp>
        <p:nvSpPr>
          <p:cNvPr id="4" name="Title 3"/>
          <p:cNvSpPr>
            <a:spLocks noGrp="1"/>
          </p:cNvSpPr>
          <p:nvPr>
            <p:ph type="title"/>
          </p:nvPr>
        </p:nvSpPr>
        <p:spPr/>
        <p:txBody>
          <a:bodyPr/>
          <a:lstStyle/>
          <a:p>
            <a:r>
              <a:rPr lang="en-US" dirty="0"/>
              <a:t>And they came to Dan </a:t>
            </a:r>
            <a:r>
              <a:rPr lang="en-US" dirty="0" err="1"/>
              <a:t>Jaan</a:t>
            </a:r>
            <a:r>
              <a:rPr lang="en-US" dirty="0"/>
              <a:t> and around to Sidon</a:t>
            </a:r>
          </a:p>
        </p:txBody>
      </p:sp>
    </p:spTree>
    <p:extLst>
      <p:ext uri="{BB962C8B-B14F-4D97-AF65-F5344CB8AC3E}">
        <p14:creationId xmlns:p14="http://schemas.microsoft.com/office/powerpoint/2010/main" val="63302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ibes of Israel street sign in Jerusalem, tb08100412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“Tribes of Israel Street” sign in Jerusalem</a:t>
            </a:r>
          </a:p>
        </p:txBody>
      </p:sp>
      <p:sp>
        <p:nvSpPr>
          <p:cNvPr id="3" name="Text Placeholder 2"/>
          <p:cNvSpPr>
            <a:spLocks noGrp="1"/>
          </p:cNvSpPr>
          <p:nvPr>
            <p:ph type="body" sz="quarter" idx="12"/>
          </p:nvPr>
        </p:nvSpPr>
        <p:spPr/>
        <p:txBody>
          <a:bodyPr/>
          <a:lstStyle/>
          <a:p>
            <a:r>
              <a:rPr lang="en-US" dirty="0"/>
              <a:t>24:2</a:t>
            </a:r>
          </a:p>
        </p:txBody>
      </p:sp>
      <p:sp>
        <p:nvSpPr>
          <p:cNvPr id="4" name="Title 3"/>
          <p:cNvSpPr>
            <a:spLocks noGrp="1"/>
          </p:cNvSpPr>
          <p:nvPr>
            <p:ph type="title"/>
          </p:nvPr>
        </p:nvSpPr>
        <p:spPr/>
        <p:txBody>
          <a:bodyPr/>
          <a:lstStyle/>
          <a:p>
            <a:r>
              <a:rPr lang="en-US" dirty="0"/>
              <a:t>Go now throughout all the tribes of Israel</a:t>
            </a:r>
          </a:p>
        </p:txBody>
      </p:sp>
    </p:spTree>
    <p:extLst>
      <p:ext uri="{BB962C8B-B14F-4D97-AF65-F5344CB8AC3E}">
        <p14:creationId xmlns:p14="http://schemas.microsoft.com/office/powerpoint/2010/main" val="8089054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idon, Sea Castle from south, adr090508654.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Sea Castle at Sidon (from the south)</a:t>
            </a:r>
          </a:p>
        </p:txBody>
      </p:sp>
      <p:sp>
        <p:nvSpPr>
          <p:cNvPr id="3" name="Text Placeholder 2"/>
          <p:cNvSpPr>
            <a:spLocks noGrp="1"/>
          </p:cNvSpPr>
          <p:nvPr>
            <p:ph type="body" sz="quarter" idx="12"/>
          </p:nvPr>
        </p:nvSpPr>
        <p:spPr/>
        <p:txBody>
          <a:bodyPr/>
          <a:lstStyle/>
          <a:p>
            <a:r>
              <a:rPr lang="en-US" dirty="0"/>
              <a:t>24:6</a:t>
            </a:r>
          </a:p>
        </p:txBody>
      </p:sp>
      <p:sp>
        <p:nvSpPr>
          <p:cNvPr id="4" name="Title 3"/>
          <p:cNvSpPr>
            <a:spLocks noGrp="1"/>
          </p:cNvSpPr>
          <p:nvPr>
            <p:ph type="title"/>
          </p:nvPr>
        </p:nvSpPr>
        <p:spPr/>
        <p:txBody>
          <a:bodyPr/>
          <a:lstStyle/>
          <a:p>
            <a:r>
              <a:rPr lang="en-US" dirty="0"/>
              <a:t>And they came to Dan </a:t>
            </a:r>
            <a:r>
              <a:rPr lang="en-US" dirty="0" err="1"/>
              <a:t>Jaan</a:t>
            </a:r>
            <a:r>
              <a:rPr lang="en-US" dirty="0"/>
              <a:t> and around to Sidon</a:t>
            </a:r>
          </a:p>
        </p:txBody>
      </p:sp>
    </p:spTree>
    <p:extLst>
      <p:ext uri="{BB962C8B-B14F-4D97-AF65-F5344CB8AC3E}">
        <p14:creationId xmlns:p14="http://schemas.microsoft.com/office/powerpoint/2010/main" val="12158301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Castle of St. Louis at Sidon</a:t>
            </a:r>
          </a:p>
        </p:txBody>
      </p:sp>
      <p:sp>
        <p:nvSpPr>
          <p:cNvPr id="3" name="Text Placeholder 2"/>
          <p:cNvSpPr>
            <a:spLocks noGrp="1"/>
          </p:cNvSpPr>
          <p:nvPr>
            <p:ph type="body" sz="quarter" idx="12"/>
          </p:nvPr>
        </p:nvSpPr>
        <p:spPr/>
        <p:txBody>
          <a:bodyPr/>
          <a:lstStyle/>
          <a:p>
            <a:r>
              <a:rPr lang="en-US" dirty="0"/>
              <a:t>24:6</a:t>
            </a:r>
          </a:p>
        </p:txBody>
      </p:sp>
      <p:sp>
        <p:nvSpPr>
          <p:cNvPr id="4" name="Title 3"/>
          <p:cNvSpPr>
            <a:spLocks noGrp="1"/>
          </p:cNvSpPr>
          <p:nvPr>
            <p:ph type="title"/>
          </p:nvPr>
        </p:nvSpPr>
        <p:spPr/>
        <p:txBody>
          <a:bodyPr/>
          <a:lstStyle/>
          <a:p>
            <a:r>
              <a:rPr lang="en-US" dirty="0"/>
              <a:t>And they came to Dan </a:t>
            </a:r>
            <a:r>
              <a:rPr lang="en-US" dirty="0" err="1"/>
              <a:t>Jaan</a:t>
            </a:r>
            <a:r>
              <a:rPr lang="en-US" dirty="0"/>
              <a:t> and around to Sidon</a:t>
            </a:r>
          </a:p>
        </p:txBody>
      </p:sp>
      <p:pic>
        <p:nvPicPr>
          <p:cNvPr id="6" name="Picture 5" descr="Sidon, Castle of St Louis, maybe Roman theater cavea panorama, adr090508703.jpg"/>
          <p:cNvPicPr>
            <a:picLocks noChangeAspect="1"/>
          </p:cNvPicPr>
          <p:nvPr/>
        </p:nvPicPr>
        <p:blipFill rotWithShape="1">
          <a:blip r:embed="rId3">
            <a:extLst>
              <a:ext uri="{28A0092B-C50C-407E-A947-70E740481C1C}">
                <a14:useLocalDpi xmlns:a14="http://schemas.microsoft.com/office/drawing/2010/main" val="0"/>
              </a:ext>
            </a:extLst>
          </a:blip>
          <a:srcRect l="8270" r="10553"/>
          <a:stretch/>
        </p:blipFill>
        <p:spPr>
          <a:xfrm>
            <a:off x="0" y="369332"/>
            <a:ext cx="9144000" cy="6150340"/>
          </a:xfrm>
          <a:prstGeom prst="rect">
            <a:avLst/>
          </a:prstGeom>
        </p:spPr>
      </p:pic>
    </p:spTree>
    <p:extLst>
      <p:ext uri="{BB962C8B-B14F-4D97-AF65-F5344CB8AC3E}">
        <p14:creationId xmlns:p14="http://schemas.microsoft.com/office/powerpoint/2010/main" val="7406647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yre and coast from Mount Hermon, telephoto, mat0282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9332"/>
            <a:ext cx="9144000" cy="6236208"/>
          </a:xfrm>
          <a:prstGeom prst="rect">
            <a:avLst/>
          </a:prstGeom>
        </p:spPr>
      </p:pic>
      <p:sp>
        <p:nvSpPr>
          <p:cNvPr id="2" name="Text Placeholder 1"/>
          <p:cNvSpPr>
            <a:spLocks noGrp="1"/>
          </p:cNvSpPr>
          <p:nvPr>
            <p:ph type="body" sz="quarter" idx="10"/>
          </p:nvPr>
        </p:nvSpPr>
        <p:spPr/>
        <p:txBody>
          <a:bodyPr/>
          <a:lstStyle/>
          <a:p>
            <a:r>
              <a:rPr lang="en-US" dirty="0" err="1"/>
              <a:t>Tyre</a:t>
            </a:r>
            <a:r>
              <a:rPr lang="en-US" dirty="0"/>
              <a:t> and the coast (from Mount Hermon)</a:t>
            </a:r>
          </a:p>
        </p:txBody>
      </p:sp>
      <p:sp>
        <p:nvSpPr>
          <p:cNvPr id="3" name="Text Placeholder 2"/>
          <p:cNvSpPr>
            <a:spLocks noGrp="1"/>
          </p:cNvSpPr>
          <p:nvPr>
            <p:ph type="body" sz="quarter" idx="12"/>
          </p:nvPr>
        </p:nvSpPr>
        <p:spPr/>
        <p:txBody>
          <a:bodyPr/>
          <a:lstStyle/>
          <a:p>
            <a:r>
              <a:rPr lang="en-US" dirty="0"/>
              <a:t>24:7</a:t>
            </a:r>
          </a:p>
        </p:txBody>
      </p:sp>
      <p:sp>
        <p:nvSpPr>
          <p:cNvPr id="4" name="Title 3"/>
          <p:cNvSpPr>
            <a:spLocks noGrp="1"/>
          </p:cNvSpPr>
          <p:nvPr>
            <p:ph type="title"/>
          </p:nvPr>
        </p:nvSpPr>
        <p:spPr/>
        <p:txBody>
          <a:bodyPr/>
          <a:lstStyle/>
          <a:p>
            <a:r>
              <a:rPr lang="en-US" dirty="0"/>
              <a:t>And they came to the fortress of Tyre </a:t>
            </a:r>
          </a:p>
        </p:txBody>
      </p:sp>
    </p:spTree>
    <p:extLst>
      <p:ext uri="{BB962C8B-B14F-4D97-AF65-F5344CB8AC3E}">
        <p14:creationId xmlns:p14="http://schemas.microsoft.com/office/powerpoint/2010/main" val="17690549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yre and coast from Mount Hermon, telephoto, mat0282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9332"/>
            <a:ext cx="9144000" cy="6236208"/>
          </a:xfrm>
          <a:prstGeom prst="rect">
            <a:avLst/>
          </a:prstGeom>
        </p:spPr>
      </p:pic>
      <p:sp>
        <p:nvSpPr>
          <p:cNvPr id="2" name="Text Placeholder 1"/>
          <p:cNvSpPr>
            <a:spLocks noGrp="1"/>
          </p:cNvSpPr>
          <p:nvPr>
            <p:ph type="body" sz="quarter" idx="10"/>
          </p:nvPr>
        </p:nvSpPr>
        <p:spPr/>
        <p:txBody>
          <a:bodyPr/>
          <a:lstStyle/>
          <a:p>
            <a:r>
              <a:rPr lang="en-US" dirty="0" err="1"/>
              <a:t>Tyre</a:t>
            </a:r>
            <a:r>
              <a:rPr lang="en-US" dirty="0"/>
              <a:t> and the coast (from Mount Hermon)</a:t>
            </a:r>
          </a:p>
        </p:txBody>
      </p:sp>
      <p:sp>
        <p:nvSpPr>
          <p:cNvPr id="3" name="Text Placeholder 2"/>
          <p:cNvSpPr>
            <a:spLocks noGrp="1"/>
          </p:cNvSpPr>
          <p:nvPr>
            <p:ph type="body" sz="quarter" idx="12"/>
          </p:nvPr>
        </p:nvSpPr>
        <p:spPr/>
        <p:txBody>
          <a:bodyPr/>
          <a:lstStyle/>
          <a:p>
            <a:r>
              <a:rPr lang="en-US" dirty="0"/>
              <a:t>24:7</a:t>
            </a:r>
          </a:p>
        </p:txBody>
      </p:sp>
      <p:sp>
        <p:nvSpPr>
          <p:cNvPr id="4" name="Title 3"/>
          <p:cNvSpPr>
            <a:spLocks noGrp="1"/>
          </p:cNvSpPr>
          <p:nvPr>
            <p:ph type="title"/>
          </p:nvPr>
        </p:nvSpPr>
        <p:spPr/>
        <p:txBody>
          <a:bodyPr/>
          <a:lstStyle/>
          <a:p>
            <a:r>
              <a:rPr lang="en-US" dirty="0"/>
              <a:t>And they came to the fortress of </a:t>
            </a:r>
            <a:r>
              <a:rPr lang="en-US" dirty="0" err="1"/>
              <a:t>Tyre</a:t>
            </a:r>
            <a:endParaRPr lang="en-US" dirty="0"/>
          </a:p>
        </p:txBody>
      </p:sp>
      <p:sp>
        <p:nvSpPr>
          <p:cNvPr id="7" name="Oval 6"/>
          <p:cNvSpPr/>
          <p:nvPr/>
        </p:nvSpPr>
        <p:spPr>
          <a:xfrm>
            <a:off x="5181600" y="2490740"/>
            <a:ext cx="914400" cy="4572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253427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yre, Sheet 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Map of the area around </a:t>
            </a:r>
            <a:r>
              <a:rPr lang="en-US" dirty="0" err="1"/>
              <a:t>Tyre</a:t>
            </a:r>
            <a:endParaRPr lang="en-US" dirty="0"/>
          </a:p>
        </p:txBody>
      </p:sp>
      <p:sp>
        <p:nvSpPr>
          <p:cNvPr id="3" name="Text Placeholder 2"/>
          <p:cNvSpPr>
            <a:spLocks noGrp="1"/>
          </p:cNvSpPr>
          <p:nvPr>
            <p:ph type="body" sz="quarter" idx="12"/>
          </p:nvPr>
        </p:nvSpPr>
        <p:spPr/>
        <p:txBody>
          <a:bodyPr/>
          <a:lstStyle/>
          <a:p>
            <a:r>
              <a:rPr lang="en-US" dirty="0"/>
              <a:t>24:7</a:t>
            </a:r>
          </a:p>
        </p:txBody>
      </p:sp>
      <p:sp>
        <p:nvSpPr>
          <p:cNvPr id="4" name="Title 3"/>
          <p:cNvSpPr>
            <a:spLocks noGrp="1"/>
          </p:cNvSpPr>
          <p:nvPr>
            <p:ph type="title"/>
          </p:nvPr>
        </p:nvSpPr>
        <p:spPr/>
        <p:txBody>
          <a:bodyPr/>
          <a:lstStyle/>
          <a:p>
            <a:r>
              <a:rPr lang="en-US" dirty="0"/>
              <a:t>And they came to the fortress of </a:t>
            </a:r>
            <a:r>
              <a:rPr lang="en-US" dirty="0" err="1"/>
              <a:t>Tyre</a:t>
            </a:r>
            <a:endParaRPr lang="en-US" dirty="0"/>
          </a:p>
        </p:txBody>
      </p:sp>
    </p:spTree>
    <p:extLst>
      <p:ext uri="{BB962C8B-B14F-4D97-AF65-F5344CB8AC3E}">
        <p14:creationId xmlns:p14="http://schemas.microsoft.com/office/powerpoint/2010/main" val="10208607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Island of Tyre with men taking tribute in boats to Shalmaneser III, 9th century BC</a:t>
            </a:r>
          </a:p>
        </p:txBody>
      </p:sp>
      <p:sp>
        <p:nvSpPr>
          <p:cNvPr id="3" name="Text Placeholder 2"/>
          <p:cNvSpPr>
            <a:spLocks noGrp="1"/>
          </p:cNvSpPr>
          <p:nvPr>
            <p:ph type="body" sz="quarter" idx="12"/>
          </p:nvPr>
        </p:nvSpPr>
        <p:spPr/>
        <p:txBody>
          <a:bodyPr/>
          <a:lstStyle/>
          <a:p>
            <a:r>
              <a:rPr lang="en-US" dirty="0"/>
              <a:t>24:7</a:t>
            </a:r>
          </a:p>
        </p:txBody>
      </p:sp>
      <p:sp>
        <p:nvSpPr>
          <p:cNvPr id="4" name="Title 3"/>
          <p:cNvSpPr>
            <a:spLocks noGrp="1"/>
          </p:cNvSpPr>
          <p:nvPr>
            <p:ph type="title"/>
          </p:nvPr>
        </p:nvSpPr>
        <p:spPr/>
        <p:txBody>
          <a:bodyPr/>
          <a:lstStyle/>
          <a:p>
            <a:r>
              <a:rPr lang="en-US" dirty="0"/>
              <a:t>And they came to the fortress of </a:t>
            </a:r>
            <a:r>
              <a:rPr lang="en-US" dirty="0" err="1"/>
              <a:t>Tyre</a:t>
            </a:r>
            <a:endParaRPr lang="en-US" dirty="0"/>
          </a:p>
        </p:txBody>
      </p:sp>
      <p:pic>
        <p:nvPicPr>
          <p:cNvPr id="5122" name="Picture 2" descr="C:\Users\Kris\Downloads\Balawat, island of Tyre with tribute bearers in boats on bronze gate bands of Shalmaneser III, adr180519427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93875"/>
            <a:ext cx="9144000" cy="3270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12636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6F56C-77AF-4249-847E-027825A1FC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1752"/>
            <a:ext cx="9144000" cy="6254496"/>
          </a:xfrm>
          <a:prstGeom prst="rect">
            <a:avLst/>
          </a:prstGeom>
        </p:spPr>
      </p:pic>
      <p:sp>
        <p:nvSpPr>
          <p:cNvPr id="2" name="Text Placeholder 1"/>
          <p:cNvSpPr>
            <a:spLocks noGrp="1"/>
          </p:cNvSpPr>
          <p:nvPr>
            <p:ph type="body" sz="quarter" idx="10"/>
          </p:nvPr>
        </p:nvSpPr>
        <p:spPr/>
        <p:txBody>
          <a:bodyPr/>
          <a:lstStyle/>
          <a:p>
            <a:r>
              <a:rPr lang="en-US" dirty="0"/>
              <a:t>Roman period remains in the excavations at Tyre</a:t>
            </a:r>
          </a:p>
        </p:txBody>
      </p:sp>
      <p:sp>
        <p:nvSpPr>
          <p:cNvPr id="3" name="Text Placeholder 2"/>
          <p:cNvSpPr>
            <a:spLocks noGrp="1"/>
          </p:cNvSpPr>
          <p:nvPr>
            <p:ph type="body" sz="quarter" idx="12"/>
          </p:nvPr>
        </p:nvSpPr>
        <p:spPr/>
        <p:txBody>
          <a:bodyPr/>
          <a:lstStyle/>
          <a:p>
            <a:r>
              <a:rPr lang="en-US" dirty="0"/>
              <a:t>24:7</a:t>
            </a:r>
          </a:p>
        </p:txBody>
      </p:sp>
      <p:sp>
        <p:nvSpPr>
          <p:cNvPr id="4" name="Title 3"/>
          <p:cNvSpPr>
            <a:spLocks noGrp="1"/>
          </p:cNvSpPr>
          <p:nvPr>
            <p:ph type="title"/>
          </p:nvPr>
        </p:nvSpPr>
        <p:spPr/>
        <p:txBody>
          <a:bodyPr/>
          <a:lstStyle/>
          <a:p>
            <a:r>
              <a:rPr lang="en-US" dirty="0"/>
              <a:t>And they came to the fortress of </a:t>
            </a:r>
            <a:r>
              <a:rPr lang="en-US" dirty="0" err="1"/>
              <a:t>Tyre</a:t>
            </a:r>
            <a:endParaRPr lang="en-US" dirty="0"/>
          </a:p>
        </p:txBody>
      </p:sp>
    </p:spTree>
    <p:extLst>
      <p:ext uri="{BB962C8B-B14F-4D97-AF65-F5344CB8AC3E}">
        <p14:creationId xmlns:p14="http://schemas.microsoft.com/office/powerpoint/2010/main" val="138202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View along the southern side of the isthmus at </a:t>
            </a:r>
            <a:r>
              <a:rPr lang="en-US" dirty="0" err="1"/>
              <a:t>Tyre</a:t>
            </a:r>
            <a:endParaRPr lang="en-US" dirty="0"/>
          </a:p>
        </p:txBody>
      </p:sp>
      <p:sp>
        <p:nvSpPr>
          <p:cNvPr id="3" name="Text Placeholder 2"/>
          <p:cNvSpPr>
            <a:spLocks noGrp="1"/>
          </p:cNvSpPr>
          <p:nvPr>
            <p:ph type="body" sz="quarter" idx="12"/>
          </p:nvPr>
        </p:nvSpPr>
        <p:spPr/>
        <p:txBody>
          <a:bodyPr/>
          <a:lstStyle/>
          <a:p>
            <a:r>
              <a:rPr lang="en-US" dirty="0"/>
              <a:t>24:7</a:t>
            </a:r>
          </a:p>
        </p:txBody>
      </p:sp>
      <p:sp>
        <p:nvSpPr>
          <p:cNvPr id="4" name="Title 3"/>
          <p:cNvSpPr>
            <a:spLocks noGrp="1"/>
          </p:cNvSpPr>
          <p:nvPr>
            <p:ph type="title"/>
          </p:nvPr>
        </p:nvSpPr>
        <p:spPr/>
        <p:txBody>
          <a:bodyPr/>
          <a:lstStyle/>
          <a:p>
            <a:r>
              <a:rPr lang="en-US" dirty="0"/>
              <a:t>And they came to the fortress of </a:t>
            </a:r>
            <a:r>
              <a:rPr lang="en-US" dirty="0" err="1"/>
              <a:t>Tyre</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21015257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wnloads\Haifa and Bay of Acco aerial from southeast, ws0403166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7280"/>
            <a:ext cx="9144000" cy="64434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Haifa and the Bay of </a:t>
            </a:r>
            <a:r>
              <a:rPr lang="en-US" dirty="0" err="1"/>
              <a:t>Acco</a:t>
            </a:r>
            <a:r>
              <a:rPr lang="en-US" dirty="0"/>
              <a:t> (aerial view from the southeast)</a:t>
            </a:r>
          </a:p>
        </p:txBody>
      </p:sp>
      <p:sp>
        <p:nvSpPr>
          <p:cNvPr id="3" name="Text Placeholder 2"/>
          <p:cNvSpPr>
            <a:spLocks noGrp="1"/>
          </p:cNvSpPr>
          <p:nvPr>
            <p:ph type="body" sz="quarter" idx="12"/>
          </p:nvPr>
        </p:nvSpPr>
        <p:spPr/>
        <p:txBody>
          <a:bodyPr/>
          <a:lstStyle/>
          <a:p>
            <a:r>
              <a:rPr lang="en-US"/>
              <a:t>24:7</a:t>
            </a:r>
          </a:p>
        </p:txBody>
      </p:sp>
      <p:sp>
        <p:nvSpPr>
          <p:cNvPr id="4" name="Title 3"/>
          <p:cNvSpPr>
            <a:spLocks noGrp="1"/>
          </p:cNvSpPr>
          <p:nvPr>
            <p:ph type="title"/>
          </p:nvPr>
        </p:nvSpPr>
        <p:spPr/>
        <p:txBody>
          <a:bodyPr/>
          <a:lstStyle/>
          <a:p>
            <a:r>
              <a:rPr lang="en-US" dirty="0"/>
              <a:t>And they came to . . . all the cities of the Hivites and of the Canaanites</a:t>
            </a:r>
          </a:p>
        </p:txBody>
      </p:sp>
    </p:spTree>
    <p:extLst>
      <p:ext uri="{BB962C8B-B14F-4D97-AF65-F5344CB8AC3E}">
        <p14:creationId xmlns:p14="http://schemas.microsoft.com/office/powerpoint/2010/main" val="173993849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egiddo and Jezreel Valley aerial from west, tb12170496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7096"/>
            <a:ext cx="9144000" cy="6083808"/>
          </a:xfrm>
          <a:prstGeom prst="rect">
            <a:avLst/>
          </a:prstGeom>
        </p:spPr>
      </p:pic>
      <p:sp>
        <p:nvSpPr>
          <p:cNvPr id="2" name="Text Placeholder 1"/>
          <p:cNvSpPr>
            <a:spLocks noGrp="1"/>
          </p:cNvSpPr>
          <p:nvPr>
            <p:ph type="body" sz="quarter" idx="10"/>
          </p:nvPr>
        </p:nvSpPr>
        <p:spPr/>
        <p:txBody>
          <a:bodyPr/>
          <a:lstStyle/>
          <a:p>
            <a:r>
              <a:rPr lang="en-US" dirty="0"/>
              <a:t>Megiddo and the Jezreel Valley, possible area of Harosheth-hagoiim (aerial view from the west)</a:t>
            </a:r>
          </a:p>
        </p:txBody>
      </p:sp>
      <p:sp>
        <p:nvSpPr>
          <p:cNvPr id="3" name="Text Placeholder 2"/>
          <p:cNvSpPr>
            <a:spLocks noGrp="1"/>
          </p:cNvSpPr>
          <p:nvPr>
            <p:ph type="body" sz="quarter" idx="12"/>
          </p:nvPr>
        </p:nvSpPr>
        <p:spPr/>
        <p:txBody>
          <a:bodyPr/>
          <a:lstStyle/>
          <a:p>
            <a:r>
              <a:rPr lang="en-US" dirty="0"/>
              <a:t>24:7</a:t>
            </a:r>
          </a:p>
        </p:txBody>
      </p:sp>
      <p:sp>
        <p:nvSpPr>
          <p:cNvPr id="4" name="Title 3"/>
          <p:cNvSpPr>
            <a:spLocks noGrp="1"/>
          </p:cNvSpPr>
          <p:nvPr>
            <p:ph type="title"/>
          </p:nvPr>
        </p:nvSpPr>
        <p:spPr/>
        <p:txBody>
          <a:bodyPr/>
          <a:lstStyle/>
          <a:p>
            <a:r>
              <a:rPr lang="en-US" dirty="0"/>
              <a:t>And they came to . . . all the cities of the Hivites and of the Canaanites</a:t>
            </a:r>
          </a:p>
        </p:txBody>
      </p:sp>
    </p:spTree>
    <p:extLst>
      <p:ext uri="{BB962C8B-B14F-4D97-AF65-F5344CB8AC3E}">
        <p14:creationId xmlns:p14="http://schemas.microsoft.com/office/powerpoint/2010/main" val="2359149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Map of the land of Israel from Dan to Beersheba</a:t>
            </a:r>
          </a:p>
        </p:txBody>
      </p:sp>
      <p:sp>
        <p:nvSpPr>
          <p:cNvPr id="3" name="Text Placeholder 2"/>
          <p:cNvSpPr>
            <a:spLocks noGrp="1"/>
          </p:cNvSpPr>
          <p:nvPr>
            <p:ph type="body" sz="quarter" idx="12"/>
          </p:nvPr>
        </p:nvSpPr>
        <p:spPr/>
        <p:txBody>
          <a:bodyPr/>
          <a:lstStyle/>
          <a:p>
            <a:r>
              <a:rPr lang="en-US" dirty="0"/>
              <a:t>24:2</a:t>
            </a:r>
          </a:p>
        </p:txBody>
      </p:sp>
      <p:sp>
        <p:nvSpPr>
          <p:cNvPr id="4" name="Title 3"/>
          <p:cNvSpPr>
            <a:spLocks noGrp="1"/>
          </p:cNvSpPr>
          <p:nvPr>
            <p:ph type="title"/>
          </p:nvPr>
        </p:nvSpPr>
        <p:spPr/>
        <p:txBody>
          <a:bodyPr/>
          <a:lstStyle/>
          <a:p>
            <a:r>
              <a:rPr lang="en-US" dirty="0"/>
              <a:t>Number the people, from Dan to Beersheba</a:t>
            </a:r>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1797" y="369332"/>
            <a:ext cx="4397785" cy="6150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133975" y="577850"/>
            <a:ext cx="301625" cy="196850"/>
          </a:xfrm>
          <a:prstGeom prst="rect">
            <a:avLst/>
          </a:prstGeom>
          <a:noFill/>
          <a:ln w="22225">
            <a:solidFill>
              <a:srgbClr val="FEFF00"/>
            </a:solidFill>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178969" y="6235700"/>
            <a:ext cx="419100" cy="196850"/>
          </a:xfrm>
          <a:prstGeom prst="rect">
            <a:avLst/>
          </a:prstGeom>
          <a:noFill/>
          <a:ln w="22225">
            <a:solidFill>
              <a:srgbClr val="FEFF00"/>
            </a:solidFill>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007830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(from </a:t>
            </a:r>
            <a:r>
              <a:rPr lang="en-US" dirty="0" err="1"/>
              <a:t>Nebi</a:t>
            </a:r>
            <a:r>
              <a:rPr lang="en-US" dirty="0"/>
              <a:t> </a:t>
            </a:r>
            <a:r>
              <a:rPr lang="en-US" dirty="0" err="1"/>
              <a:t>Samwil</a:t>
            </a:r>
            <a:r>
              <a:rPr lang="en-US" dirty="0"/>
              <a:t>)</a:t>
            </a:r>
          </a:p>
        </p:txBody>
      </p:sp>
      <p:sp>
        <p:nvSpPr>
          <p:cNvPr id="3" name="Text Placeholder 2"/>
          <p:cNvSpPr>
            <a:spLocks noGrp="1"/>
          </p:cNvSpPr>
          <p:nvPr>
            <p:ph type="body" sz="quarter" idx="12"/>
          </p:nvPr>
        </p:nvSpPr>
        <p:spPr/>
        <p:txBody>
          <a:bodyPr/>
          <a:lstStyle/>
          <a:p>
            <a:r>
              <a:rPr lang="en-US" dirty="0"/>
              <a:t>24:7</a:t>
            </a:r>
          </a:p>
        </p:txBody>
      </p:sp>
      <p:sp>
        <p:nvSpPr>
          <p:cNvPr id="4" name="Title 3"/>
          <p:cNvSpPr>
            <a:spLocks noGrp="1"/>
          </p:cNvSpPr>
          <p:nvPr>
            <p:ph type="title"/>
          </p:nvPr>
        </p:nvSpPr>
        <p:spPr/>
        <p:txBody>
          <a:bodyPr/>
          <a:lstStyle/>
          <a:p>
            <a:r>
              <a:rPr lang="en-US" dirty="0"/>
              <a:t>And they came to . . . all the cities of the Hivites and of the Canaanites</a:t>
            </a:r>
          </a:p>
        </p:txBody>
      </p:sp>
    </p:spTree>
    <p:extLst>
      <p:ext uri="{BB962C8B-B14F-4D97-AF65-F5344CB8AC3E}">
        <p14:creationId xmlns:p14="http://schemas.microsoft.com/office/powerpoint/2010/main" val="1981463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(from Nebi Samwil, from the south)</a:t>
            </a:r>
          </a:p>
        </p:txBody>
      </p:sp>
      <p:sp>
        <p:nvSpPr>
          <p:cNvPr id="3" name="Text Placeholder 2"/>
          <p:cNvSpPr>
            <a:spLocks noGrp="1"/>
          </p:cNvSpPr>
          <p:nvPr>
            <p:ph type="body" sz="quarter" idx="12"/>
          </p:nvPr>
        </p:nvSpPr>
        <p:spPr/>
        <p:txBody>
          <a:bodyPr/>
          <a:lstStyle/>
          <a:p>
            <a:r>
              <a:rPr lang="en-US" dirty="0"/>
              <a:t>24:7</a:t>
            </a:r>
          </a:p>
        </p:txBody>
      </p:sp>
      <p:sp>
        <p:nvSpPr>
          <p:cNvPr id="4" name="Title 3"/>
          <p:cNvSpPr>
            <a:spLocks noGrp="1"/>
          </p:cNvSpPr>
          <p:nvPr>
            <p:ph type="title"/>
          </p:nvPr>
        </p:nvSpPr>
        <p:spPr/>
        <p:txBody>
          <a:bodyPr/>
          <a:lstStyle/>
          <a:p>
            <a:r>
              <a:rPr lang="en-US" dirty="0"/>
              <a:t>And they came to . . . all the cities of the Hivites and of the Canaanites</a:t>
            </a:r>
          </a:p>
        </p:txBody>
      </p:sp>
    </p:spTree>
    <p:extLst>
      <p:ext uri="{BB962C8B-B14F-4D97-AF65-F5344CB8AC3E}">
        <p14:creationId xmlns:p14="http://schemas.microsoft.com/office/powerpoint/2010/main" val="120232302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211C344-4F3D-4F56-861E-5DD596B3F4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0312"/>
            <a:ext cx="9144000" cy="6437376"/>
          </a:xfrm>
          <a:prstGeom prst="rect">
            <a:avLst/>
          </a:prstGeom>
        </p:spPr>
      </p:pic>
      <p:sp>
        <p:nvSpPr>
          <p:cNvPr id="2" name="Text Placeholder 1"/>
          <p:cNvSpPr>
            <a:spLocks noGrp="1"/>
          </p:cNvSpPr>
          <p:nvPr>
            <p:ph type="body" sz="quarter" idx="10"/>
          </p:nvPr>
        </p:nvSpPr>
        <p:spPr/>
        <p:txBody>
          <a:bodyPr/>
          <a:lstStyle/>
          <a:p>
            <a:r>
              <a:rPr lang="en-US" dirty="0" err="1"/>
              <a:t>Chephirah</a:t>
            </a:r>
            <a:r>
              <a:rPr lang="en-US" dirty="0"/>
              <a:t>, modern Khirbet el-</a:t>
            </a:r>
            <a:r>
              <a:rPr lang="en-US" dirty="0" err="1"/>
              <a:t>Kefireh</a:t>
            </a:r>
            <a:r>
              <a:rPr lang="en-US" dirty="0"/>
              <a:t> (aerial view from the south)</a:t>
            </a:r>
          </a:p>
        </p:txBody>
      </p:sp>
      <p:sp>
        <p:nvSpPr>
          <p:cNvPr id="3" name="Text Placeholder 2"/>
          <p:cNvSpPr>
            <a:spLocks noGrp="1"/>
          </p:cNvSpPr>
          <p:nvPr>
            <p:ph type="body" sz="quarter" idx="12"/>
          </p:nvPr>
        </p:nvSpPr>
        <p:spPr/>
        <p:txBody>
          <a:bodyPr/>
          <a:lstStyle/>
          <a:p>
            <a:r>
              <a:rPr lang="en-US" dirty="0"/>
              <a:t>24:7</a:t>
            </a:r>
          </a:p>
        </p:txBody>
      </p:sp>
      <p:sp>
        <p:nvSpPr>
          <p:cNvPr id="4" name="Title 3"/>
          <p:cNvSpPr>
            <a:spLocks noGrp="1"/>
          </p:cNvSpPr>
          <p:nvPr>
            <p:ph type="title"/>
          </p:nvPr>
        </p:nvSpPr>
        <p:spPr/>
        <p:txBody>
          <a:bodyPr/>
          <a:lstStyle/>
          <a:p>
            <a:r>
              <a:rPr lang="en-US" dirty="0"/>
              <a:t>And they came to . . . all the cities of the Hivites and of the Canaanites</a:t>
            </a:r>
          </a:p>
        </p:txBody>
      </p:sp>
    </p:spTree>
    <p:extLst>
      <p:ext uri="{BB962C8B-B14F-4D97-AF65-F5344CB8AC3E}">
        <p14:creationId xmlns:p14="http://schemas.microsoft.com/office/powerpoint/2010/main" val="105119485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211C344-4F3D-4F56-861E-5DD596B3F4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0312"/>
            <a:ext cx="9144000" cy="6437376"/>
          </a:xfrm>
          <a:prstGeom prst="rect">
            <a:avLst/>
          </a:prstGeom>
        </p:spPr>
      </p:pic>
      <p:sp>
        <p:nvSpPr>
          <p:cNvPr id="2" name="Text Placeholder 1"/>
          <p:cNvSpPr>
            <a:spLocks noGrp="1"/>
          </p:cNvSpPr>
          <p:nvPr>
            <p:ph type="body" sz="quarter" idx="10"/>
          </p:nvPr>
        </p:nvSpPr>
        <p:spPr/>
        <p:txBody>
          <a:bodyPr/>
          <a:lstStyle/>
          <a:p>
            <a:r>
              <a:rPr lang="en-US" dirty="0" err="1"/>
              <a:t>Chephirah</a:t>
            </a:r>
            <a:r>
              <a:rPr lang="en-US" dirty="0"/>
              <a:t>, modern Khirbet el-</a:t>
            </a:r>
            <a:r>
              <a:rPr lang="en-US" dirty="0" err="1"/>
              <a:t>Kefireh</a:t>
            </a:r>
            <a:r>
              <a:rPr lang="en-US" dirty="0"/>
              <a:t> (aerial view from the south)</a:t>
            </a:r>
          </a:p>
        </p:txBody>
      </p:sp>
      <p:sp>
        <p:nvSpPr>
          <p:cNvPr id="3" name="Text Placeholder 2"/>
          <p:cNvSpPr>
            <a:spLocks noGrp="1"/>
          </p:cNvSpPr>
          <p:nvPr>
            <p:ph type="body" sz="quarter" idx="12"/>
          </p:nvPr>
        </p:nvSpPr>
        <p:spPr/>
        <p:txBody>
          <a:bodyPr/>
          <a:lstStyle/>
          <a:p>
            <a:r>
              <a:rPr lang="en-US" dirty="0"/>
              <a:t>24:7</a:t>
            </a:r>
          </a:p>
        </p:txBody>
      </p:sp>
      <p:sp>
        <p:nvSpPr>
          <p:cNvPr id="4" name="Title 3"/>
          <p:cNvSpPr>
            <a:spLocks noGrp="1"/>
          </p:cNvSpPr>
          <p:nvPr>
            <p:ph type="title"/>
          </p:nvPr>
        </p:nvSpPr>
        <p:spPr/>
        <p:txBody>
          <a:bodyPr/>
          <a:lstStyle/>
          <a:p>
            <a:r>
              <a:rPr lang="en-US" dirty="0"/>
              <a:t>And they came to . . . all the cities of the Hivites and of the Canaanites</a:t>
            </a:r>
          </a:p>
        </p:txBody>
      </p:sp>
      <p:sp>
        <p:nvSpPr>
          <p:cNvPr id="10" name="Line 5">
            <a:extLst>
              <a:ext uri="{FF2B5EF4-FFF2-40B4-BE49-F238E27FC236}">
                <a16:creationId xmlns:a16="http://schemas.microsoft.com/office/drawing/2014/main" id="{193E7105-706D-48F7-AB49-74EF3E3B4AD3}"/>
              </a:ext>
            </a:extLst>
          </p:cNvPr>
          <p:cNvSpPr>
            <a:spLocks noChangeShapeType="1"/>
          </p:cNvSpPr>
          <p:nvPr/>
        </p:nvSpPr>
        <p:spPr bwMode="auto">
          <a:xfrm flipH="1">
            <a:off x="4038600" y="2438400"/>
            <a:ext cx="0" cy="623987"/>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Calibri"/>
              <a:ea typeface=""/>
              <a:cs typeface=""/>
            </a:endParaRPr>
          </a:p>
        </p:txBody>
      </p:sp>
      <p:sp>
        <p:nvSpPr>
          <p:cNvPr id="12" name="Text Box 6">
            <a:extLst>
              <a:ext uri="{FF2B5EF4-FFF2-40B4-BE49-F238E27FC236}">
                <a16:creationId xmlns:a16="http://schemas.microsoft.com/office/drawing/2014/main" id="{98AB0F4C-EA4B-4022-8A55-1382AB0A7098}"/>
              </a:ext>
            </a:extLst>
          </p:cNvPr>
          <p:cNvSpPr txBox="1">
            <a:spLocks noChangeArrowheads="1"/>
          </p:cNvSpPr>
          <p:nvPr/>
        </p:nvSpPr>
        <p:spPr bwMode="auto">
          <a:xfrm>
            <a:off x="3409564" y="2038290"/>
            <a:ext cx="1255024" cy="400110"/>
          </a:xfrm>
          <a:prstGeom prst="rect">
            <a:avLst/>
          </a:prstGeom>
          <a:noFill/>
          <a:ln w="9525">
            <a:noFill/>
            <a:miter lim="800000"/>
            <a:headEnd/>
            <a:tailEnd/>
          </a:ln>
        </p:spPr>
        <p:txBody>
          <a:bodyPr wrap="none">
            <a:spAutoFit/>
          </a:bodyPr>
          <a:lstStyle/>
          <a:p>
            <a:pPr algn="ctr">
              <a:defRPr/>
            </a:pPr>
            <a:r>
              <a:rPr lang="en-US" sz="2000" dirty="0" err="1">
                <a:solidFill>
                  <a:prstClr val="white"/>
                </a:solidFill>
                <a:effectLst>
                  <a:glow rad="76200">
                    <a:prstClr val="black">
                      <a:alpha val="60000"/>
                    </a:prstClr>
                  </a:glow>
                </a:effectLst>
                <a:cs typeface="Calibri" pitchFamily="34" charset="0"/>
              </a:rPr>
              <a:t>Chephirah</a:t>
            </a:r>
            <a:endParaRPr lang="en-US" sz="2000" dirty="0">
              <a:solidFill>
                <a:prstClr val="white"/>
              </a:solidFill>
              <a:effectLst>
                <a:glow rad="76200">
                  <a:prstClr val="black">
                    <a:alpha val="60000"/>
                  </a:prstClr>
                </a:glow>
              </a:effectLst>
              <a:cs typeface="Calibri" pitchFamily="34" charset="0"/>
            </a:endParaRPr>
          </a:p>
        </p:txBody>
      </p:sp>
    </p:spTree>
    <p:extLst>
      <p:ext uri="{BB962C8B-B14F-4D97-AF65-F5344CB8AC3E}">
        <p14:creationId xmlns:p14="http://schemas.microsoft.com/office/powerpoint/2010/main" val="184937089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mountain&#10;&#10;Description automatically generated">
            <a:extLst>
              <a:ext uri="{FF2B5EF4-FFF2-40B4-BE49-F238E27FC236}">
                <a16:creationId xmlns:a16="http://schemas.microsoft.com/office/drawing/2014/main" id="{4CEDB5CC-91BF-4D06-87BC-C01A17D10F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Area of Beersheba (aerial view from the northwest)</a:t>
            </a:r>
          </a:p>
        </p:txBody>
      </p:sp>
      <p:sp>
        <p:nvSpPr>
          <p:cNvPr id="3" name="Text Placeholder 2"/>
          <p:cNvSpPr>
            <a:spLocks noGrp="1"/>
          </p:cNvSpPr>
          <p:nvPr>
            <p:ph type="body" sz="quarter" idx="12"/>
          </p:nvPr>
        </p:nvSpPr>
        <p:spPr/>
        <p:txBody>
          <a:bodyPr/>
          <a:lstStyle/>
          <a:p>
            <a:r>
              <a:rPr lang="is-IS" dirty="0"/>
              <a:t>24:7</a:t>
            </a:r>
            <a:endParaRPr lang="en-US" dirty="0"/>
          </a:p>
        </p:txBody>
      </p:sp>
      <p:sp>
        <p:nvSpPr>
          <p:cNvPr id="4" name="Title 3"/>
          <p:cNvSpPr>
            <a:spLocks noGrp="1"/>
          </p:cNvSpPr>
          <p:nvPr>
            <p:ph type="title"/>
          </p:nvPr>
        </p:nvSpPr>
        <p:spPr/>
        <p:txBody>
          <a:bodyPr/>
          <a:lstStyle/>
          <a:p>
            <a:r>
              <a:rPr lang="en-US" dirty="0"/>
              <a:t>And they went out to the Negev of Judah at Beersheba</a:t>
            </a:r>
          </a:p>
        </p:txBody>
      </p:sp>
    </p:spTree>
    <p:extLst>
      <p:ext uri="{BB962C8B-B14F-4D97-AF65-F5344CB8AC3E}">
        <p14:creationId xmlns:p14="http://schemas.microsoft.com/office/powerpoint/2010/main" val="3059797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mountain&#10;&#10;Description automatically generated">
            <a:extLst>
              <a:ext uri="{FF2B5EF4-FFF2-40B4-BE49-F238E27FC236}">
                <a16:creationId xmlns:a16="http://schemas.microsoft.com/office/drawing/2014/main" id="{465F003F-B1B3-40BC-9826-82B6CC39B2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Text Box 6"/>
          <p:cNvSpPr txBox="1">
            <a:spLocks noChangeArrowheads="1"/>
          </p:cNvSpPr>
          <p:nvPr/>
        </p:nvSpPr>
        <p:spPr bwMode="auto">
          <a:xfrm>
            <a:off x="6503935" y="3569217"/>
            <a:ext cx="1404231"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Tell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es-Seba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2" name="Line 7"/>
          <p:cNvSpPr>
            <a:spLocks noChangeShapeType="1"/>
          </p:cNvSpPr>
          <p:nvPr/>
        </p:nvSpPr>
        <p:spPr bwMode="auto">
          <a:xfrm flipH="1">
            <a:off x="3505200" y="2057400"/>
            <a:ext cx="76200"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3" name="Text Box 8"/>
          <p:cNvSpPr txBox="1">
            <a:spLocks noChangeArrowheads="1"/>
          </p:cNvSpPr>
          <p:nvPr/>
        </p:nvSpPr>
        <p:spPr bwMode="auto">
          <a:xfrm>
            <a:off x="2689761" y="1657290"/>
            <a:ext cx="2350002"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Jordan Rift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Arabah</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t>
            </a:r>
          </a:p>
        </p:txBody>
      </p:sp>
      <p:sp>
        <p:nvSpPr>
          <p:cNvPr id="14" name="Oval 13"/>
          <p:cNvSpPr/>
          <p:nvPr/>
        </p:nvSpPr>
        <p:spPr>
          <a:xfrm>
            <a:off x="6096000" y="4079174"/>
            <a:ext cx="762000" cy="4572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 name="Text Placeholder 1"/>
          <p:cNvSpPr>
            <a:spLocks noGrp="1"/>
          </p:cNvSpPr>
          <p:nvPr>
            <p:ph type="body" sz="quarter" idx="10"/>
          </p:nvPr>
        </p:nvSpPr>
        <p:spPr/>
        <p:txBody>
          <a:bodyPr/>
          <a:lstStyle/>
          <a:p>
            <a:r>
              <a:rPr lang="en-US" dirty="0"/>
              <a:t>Area of Beersheba (aerial view from the northwest)</a:t>
            </a:r>
          </a:p>
        </p:txBody>
      </p:sp>
      <p:sp>
        <p:nvSpPr>
          <p:cNvPr id="3" name="Text Placeholder 2"/>
          <p:cNvSpPr>
            <a:spLocks noGrp="1"/>
          </p:cNvSpPr>
          <p:nvPr>
            <p:ph type="body" sz="quarter" idx="12"/>
          </p:nvPr>
        </p:nvSpPr>
        <p:spPr/>
        <p:txBody>
          <a:bodyPr/>
          <a:lstStyle/>
          <a:p>
            <a:r>
              <a:rPr lang="is-IS" dirty="0"/>
              <a:t>24:7</a:t>
            </a:r>
            <a:endParaRPr lang="en-US" dirty="0"/>
          </a:p>
        </p:txBody>
      </p:sp>
      <p:sp>
        <p:nvSpPr>
          <p:cNvPr id="4" name="Title 3"/>
          <p:cNvSpPr>
            <a:spLocks noGrp="1"/>
          </p:cNvSpPr>
          <p:nvPr>
            <p:ph type="title"/>
          </p:nvPr>
        </p:nvSpPr>
        <p:spPr/>
        <p:txBody>
          <a:bodyPr/>
          <a:lstStyle/>
          <a:p>
            <a:r>
              <a:rPr lang="en-US" dirty="0"/>
              <a:t>And they went out to the Negev of Judah at Beersheba</a:t>
            </a:r>
          </a:p>
        </p:txBody>
      </p:sp>
    </p:spTree>
    <p:extLst>
      <p:ext uri="{BB962C8B-B14F-4D97-AF65-F5344CB8AC3E}">
        <p14:creationId xmlns:p14="http://schemas.microsoft.com/office/powerpoint/2010/main" val="74683739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eersheba region of tell aerial from northwest5"/>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Area of Beersheba (aerial view from the northwest)</a:t>
            </a:r>
          </a:p>
        </p:txBody>
      </p:sp>
      <p:sp>
        <p:nvSpPr>
          <p:cNvPr id="3" name="Text Placeholder 2"/>
          <p:cNvSpPr>
            <a:spLocks noGrp="1"/>
          </p:cNvSpPr>
          <p:nvPr>
            <p:ph type="body" sz="quarter" idx="12"/>
          </p:nvPr>
        </p:nvSpPr>
        <p:spPr/>
        <p:txBody>
          <a:bodyPr/>
          <a:lstStyle/>
          <a:p>
            <a:r>
              <a:rPr lang="is-IS" dirty="0"/>
              <a:t>24:7</a:t>
            </a:r>
            <a:endParaRPr lang="en-US" dirty="0"/>
          </a:p>
        </p:txBody>
      </p:sp>
      <p:sp>
        <p:nvSpPr>
          <p:cNvPr id="4" name="Title 3"/>
          <p:cNvSpPr>
            <a:spLocks noGrp="1"/>
          </p:cNvSpPr>
          <p:nvPr>
            <p:ph type="title"/>
          </p:nvPr>
        </p:nvSpPr>
        <p:spPr/>
        <p:txBody>
          <a:bodyPr/>
          <a:lstStyle/>
          <a:p>
            <a:r>
              <a:rPr lang="en-US" dirty="0"/>
              <a:t>And they went out to the Negev of Judah at Beersheba</a:t>
            </a:r>
          </a:p>
        </p:txBody>
      </p:sp>
    </p:spTree>
    <p:extLst>
      <p:ext uri="{BB962C8B-B14F-4D97-AF65-F5344CB8AC3E}">
        <p14:creationId xmlns:p14="http://schemas.microsoft.com/office/powerpoint/2010/main" val="78633294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eersheba region of tell aerial from northwest5"/>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Area of Beersheba (aerial view from the northwest)</a:t>
            </a:r>
          </a:p>
        </p:txBody>
      </p:sp>
      <p:sp>
        <p:nvSpPr>
          <p:cNvPr id="3" name="Text Placeholder 2"/>
          <p:cNvSpPr>
            <a:spLocks noGrp="1"/>
          </p:cNvSpPr>
          <p:nvPr>
            <p:ph type="body" sz="quarter" idx="12"/>
          </p:nvPr>
        </p:nvSpPr>
        <p:spPr/>
        <p:txBody>
          <a:bodyPr/>
          <a:lstStyle/>
          <a:p>
            <a:r>
              <a:rPr lang="is-IS" dirty="0"/>
              <a:t>24:7</a:t>
            </a:r>
            <a:endParaRPr lang="en-US" dirty="0"/>
          </a:p>
        </p:txBody>
      </p:sp>
      <p:sp>
        <p:nvSpPr>
          <p:cNvPr id="4" name="Title 3"/>
          <p:cNvSpPr>
            <a:spLocks noGrp="1"/>
          </p:cNvSpPr>
          <p:nvPr>
            <p:ph type="title"/>
          </p:nvPr>
        </p:nvSpPr>
        <p:spPr/>
        <p:txBody>
          <a:bodyPr/>
          <a:lstStyle/>
          <a:p>
            <a:r>
              <a:rPr lang="en-US" dirty="0"/>
              <a:t>And they went out to the Negev of Judah at Beersheba</a:t>
            </a:r>
          </a:p>
        </p:txBody>
      </p:sp>
      <p:sp>
        <p:nvSpPr>
          <p:cNvPr id="11" name="Text Box 6"/>
          <p:cNvSpPr txBox="1">
            <a:spLocks noChangeArrowheads="1"/>
          </p:cNvSpPr>
          <p:nvPr/>
        </p:nvSpPr>
        <p:spPr bwMode="auto">
          <a:xfrm>
            <a:off x="5562600" y="2647890"/>
            <a:ext cx="1404231"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Tell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es-Seba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2" name="Line 7"/>
          <p:cNvSpPr>
            <a:spLocks noChangeShapeType="1"/>
          </p:cNvSpPr>
          <p:nvPr/>
        </p:nvSpPr>
        <p:spPr bwMode="auto">
          <a:xfrm>
            <a:off x="2667000" y="1828800"/>
            <a:ext cx="457200" cy="1143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3" name="Text Box 8"/>
          <p:cNvSpPr txBox="1">
            <a:spLocks noChangeArrowheads="1"/>
          </p:cNvSpPr>
          <p:nvPr/>
        </p:nvSpPr>
        <p:spPr bwMode="auto">
          <a:xfrm>
            <a:off x="1295400" y="1428690"/>
            <a:ext cx="1951625"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Nahal</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Beersheba</a:t>
            </a:r>
          </a:p>
        </p:txBody>
      </p:sp>
      <p:sp>
        <p:nvSpPr>
          <p:cNvPr id="14" name="Oval 13"/>
          <p:cNvSpPr/>
          <p:nvPr/>
        </p:nvSpPr>
        <p:spPr>
          <a:xfrm>
            <a:off x="4343400" y="2895600"/>
            <a:ext cx="1371600" cy="685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138789892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eersheba tell aerial from south, tb01070352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Beersheba (aerial view from the south)</a:t>
            </a:r>
          </a:p>
        </p:txBody>
      </p:sp>
      <p:sp>
        <p:nvSpPr>
          <p:cNvPr id="3" name="Text Placeholder 2"/>
          <p:cNvSpPr>
            <a:spLocks noGrp="1"/>
          </p:cNvSpPr>
          <p:nvPr>
            <p:ph type="body" sz="quarter" idx="12"/>
          </p:nvPr>
        </p:nvSpPr>
        <p:spPr/>
        <p:txBody>
          <a:bodyPr/>
          <a:lstStyle/>
          <a:p>
            <a:r>
              <a:rPr lang="is-IS" dirty="0"/>
              <a:t>24:7</a:t>
            </a:r>
            <a:endParaRPr lang="en-US" dirty="0"/>
          </a:p>
        </p:txBody>
      </p:sp>
      <p:sp>
        <p:nvSpPr>
          <p:cNvPr id="4" name="Title 3"/>
          <p:cNvSpPr>
            <a:spLocks noGrp="1"/>
          </p:cNvSpPr>
          <p:nvPr>
            <p:ph type="title"/>
          </p:nvPr>
        </p:nvSpPr>
        <p:spPr/>
        <p:txBody>
          <a:bodyPr/>
          <a:lstStyle/>
          <a:p>
            <a:r>
              <a:rPr lang="en-US" dirty="0"/>
              <a:t>And they went out to the Negev of Judah at Beersheba</a:t>
            </a:r>
          </a:p>
        </p:txBody>
      </p:sp>
    </p:spTree>
    <p:extLst>
      <p:ext uri="{BB962C8B-B14F-4D97-AF65-F5344CB8AC3E}">
        <p14:creationId xmlns:p14="http://schemas.microsoft.com/office/powerpoint/2010/main" val="155773114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eersheba tell aerial from south, tb01070352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Beersheba (aerial view from the south)</a:t>
            </a:r>
          </a:p>
        </p:txBody>
      </p:sp>
      <p:sp>
        <p:nvSpPr>
          <p:cNvPr id="3" name="Text Placeholder 2"/>
          <p:cNvSpPr>
            <a:spLocks noGrp="1"/>
          </p:cNvSpPr>
          <p:nvPr>
            <p:ph type="body" sz="quarter" idx="12"/>
          </p:nvPr>
        </p:nvSpPr>
        <p:spPr/>
        <p:txBody>
          <a:bodyPr/>
          <a:lstStyle/>
          <a:p>
            <a:r>
              <a:rPr lang="is-IS" dirty="0"/>
              <a:t>24:7</a:t>
            </a:r>
            <a:endParaRPr lang="en-US" dirty="0"/>
          </a:p>
        </p:txBody>
      </p:sp>
      <p:sp>
        <p:nvSpPr>
          <p:cNvPr id="4" name="Title 3"/>
          <p:cNvSpPr>
            <a:spLocks noGrp="1"/>
          </p:cNvSpPr>
          <p:nvPr>
            <p:ph type="title"/>
          </p:nvPr>
        </p:nvSpPr>
        <p:spPr/>
        <p:txBody>
          <a:bodyPr/>
          <a:lstStyle/>
          <a:p>
            <a:r>
              <a:rPr lang="en-US" dirty="0"/>
              <a:t>And they went out to the Negev of Judah at Beersheba</a:t>
            </a:r>
          </a:p>
        </p:txBody>
      </p:sp>
      <p:sp>
        <p:nvSpPr>
          <p:cNvPr id="25" name="Line 5"/>
          <p:cNvSpPr>
            <a:spLocks noChangeShapeType="1"/>
          </p:cNvSpPr>
          <p:nvPr/>
        </p:nvSpPr>
        <p:spPr bwMode="auto">
          <a:xfrm flipV="1">
            <a:off x="1905000" y="3352800"/>
            <a:ext cx="914400" cy="1066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6" name="Line 6"/>
          <p:cNvSpPr>
            <a:spLocks noChangeShapeType="1"/>
          </p:cNvSpPr>
          <p:nvPr/>
        </p:nvSpPr>
        <p:spPr bwMode="auto">
          <a:xfrm>
            <a:off x="1295400" y="2590800"/>
            <a:ext cx="838200" cy="228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7" name="Line 7"/>
          <p:cNvSpPr>
            <a:spLocks noChangeShapeType="1"/>
          </p:cNvSpPr>
          <p:nvPr/>
        </p:nvSpPr>
        <p:spPr bwMode="auto">
          <a:xfrm flipH="1">
            <a:off x="6629400" y="2590800"/>
            <a:ext cx="609600" cy="762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8" name="Line 8"/>
          <p:cNvSpPr>
            <a:spLocks noChangeShapeType="1"/>
          </p:cNvSpPr>
          <p:nvPr/>
        </p:nvSpPr>
        <p:spPr bwMode="auto">
          <a:xfrm flipH="1" flipV="1">
            <a:off x="4114800" y="3429000"/>
            <a:ext cx="457200" cy="1371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9" name="Line 9"/>
          <p:cNvSpPr>
            <a:spLocks noChangeShapeType="1"/>
          </p:cNvSpPr>
          <p:nvPr/>
        </p:nvSpPr>
        <p:spPr bwMode="auto">
          <a:xfrm>
            <a:off x="1981200" y="1905000"/>
            <a:ext cx="533400" cy="914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0" name="Line 10"/>
          <p:cNvSpPr>
            <a:spLocks noChangeShapeType="1"/>
          </p:cNvSpPr>
          <p:nvPr/>
        </p:nvSpPr>
        <p:spPr bwMode="auto">
          <a:xfrm>
            <a:off x="2971800" y="1295400"/>
            <a:ext cx="533400" cy="685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1" name="Line 11"/>
          <p:cNvSpPr>
            <a:spLocks noChangeShapeType="1"/>
          </p:cNvSpPr>
          <p:nvPr/>
        </p:nvSpPr>
        <p:spPr bwMode="auto">
          <a:xfrm flipH="1">
            <a:off x="3657600" y="1752600"/>
            <a:ext cx="53340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2" name="Text Box 12"/>
          <p:cNvSpPr txBox="1">
            <a:spLocks noChangeArrowheads="1"/>
          </p:cNvSpPr>
          <p:nvPr/>
        </p:nvSpPr>
        <p:spPr bwMode="auto">
          <a:xfrm>
            <a:off x="3937861" y="4724400"/>
            <a:ext cx="1470787"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Storehouses</a:t>
            </a:r>
          </a:p>
        </p:txBody>
      </p:sp>
      <p:sp>
        <p:nvSpPr>
          <p:cNvPr id="33" name="Text Box 13"/>
          <p:cNvSpPr txBox="1">
            <a:spLocks noChangeArrowheads="1"/>
          </p:cNvSpPr>
          <p:nvPr/>
        </p:nvSpPr>
        <p:spPr bwMode="auto">
          <a:xfrm>
            <a:off x="818199" y="4343400"/>
            <a:ext cx="1921808"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Four-chambered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gate</a:t>
            </a:r>
          </a:p>
        </p:txBody>
      </p:sp>
      <p:sp>
        <p:nvSpPr>
          <p:cNvPr id="34" name="Text Box 14"/>
          <p:cNvSpPr txBox="1">
            <a:spLocks noChangeArrowheads="1"/>
          </p:cNvSpPr>
          <p:nvPr/>
        </p:nvSpPr>
        <p:spPr bwMode="auto">
          <a:xfrm>
            <a:off x="1859254" y="663714"/>
            <a:ext cx="1320874"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Four-room</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houses</a:t>
            </a:r>
          </a:p>
        </p:txBody>
      </p:sp>
      <p:sp>
        <p:nvSpPr>
          <p:cNvPr id="35" name="Text Box 15"/>
          <p:cNvSpPr txBox="1">
            <a:spLocks noChangeArrowheads="1"/>
          </p:cNvSpPr>
          <p:nvPr/>
        </p:nvSpPr>
        <p:spPr bwMode="auto">
          <a:xfrm>
            <a:off x="228600" y="1524000"/>
            <a:ext cx="2021836"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Governor’s house</a:t>
            </a:r>
          </a:p>
        </p:txBody>
      </p:sp>
      <p:sp>
        <p:nvSpPr>
          <p:cNvPr id="36" name="Text Box 16"/>
          <p:cNvSpPr txBox="1">
            <a:spLocks noChangeArrowheads="1"/>
          </p:cNvSpPr>
          <p:nvPr/>
        </p:nvSpPr>
        <p:spPr bwMode="auto">
          <a:xfrm>
            <a:off x="-76200" y="2343090"/>
            <a:ext cx="1222964"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Ring Road</a:t>
            </a:r>
          </a:p>
        </p:txBody>
      </p:sp>
      <p:sp>
        <p:nvSpPr>
          <p:cNvPr id="37" name="Text Box 17"/>
          <p:cNvSpPr txBox="1">
            <a:spLocks noChangeArrowheads="1"/>
          </p:cNvSpPr>
          <p:nvPr/>
        </p:nvSpPr>
        <p:spPr bwMode="auto">
          <a:xfrm>
            <a:off x="7206060" y="2286000"/>
            <a:ext cx="1627818"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Water System</a:t>
            </a:r>
          </a:p>
        </p:txBody>
      </p:sp>
      <p:sp>
        <p:nvSpPr>
          <p:cNvPr id="38" name="Text Box 18"/>
          <p:cNvSpPr txBox="1">
            <a:spLocks noChangeArrowheads="1"/>
          </p:cNvSpPr>
          <p:nvPr/>
        </p:nvSpPr>
        <p:spPr bwMode="auto">
          <a:xfrm>
            <a:off x="4049746" y="1066800"/>
            <a:ext cx="1229054"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Basement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building</a:t>
            </a:r>
          </a:p>
        </p:txBody>
      </p:sp>
    </p:spTree>
    <p:extLst>
      <p:ext uri="{BB962C8B-B14F-4D97-AF65-F5344CB8AC3E}">
        <p14:creationId xmlns:p14="http://schemas.microsoft.com/office/powerpoint/2010/main" val="14545611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an tell and Iron Age gate aerial from south, ws01131512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9332"/>
            <a:ext cx="9144000" cy="6464808"/>
          </a:xfrm>
          <a:prstGeom prst="rect">
            <a:avLst/>
          </a:prstGeom>
        </p:spPr>
      </p:pic>
      <p:sp>
        <p:nvSpPr>
          <p:cNvPr id="2" name="Text Placeholder 1"/>
          <p:cNvSpPr>
            <a:spLocks noGrp="1"/>
          </p:cNvSpPr>
          <p:nvPr>
            <p:ph type="body" sz="quarter" idx="10"/>
          </p:nvPr>
        </p:nvSpPr>
        <p:spPr/>
        <p:txBody>
          <a:bodyPr/>
          <a:lstStyle/>
          <a:p>
            <a:r>
              <a:rPr lang="en-US" dirty="0"/>
              <a:t>Tel Dan (aerial view from the south)</a:t>
            </a:r>
          </a:p>
        </p:txBody>
      </p:sp>
      <p:sp>
        <p:nvSpPr>
          <p:cNvPr id="3" name="Text Placeholder 2"/>
          <p:cNvSpPr>
            <a:spLocks noGrp="1"/>
          </p:cNvSpPr>
          <p:nvPr>
            <p:ph type="body" sz="quarter" idx="12"/>
          </p:nvPr>
        </p:nvSpPr>
        <p:spPr/>
        <p:txBody>
          <a:bodyPr/>
          <a:lstStyle/>
          <a:p>
            <a:r>
              <a:rPr lang="en-US" dirty="0"/>
              <a:t>24:2</a:t>
            </a:r>
          </a:p>
        </p:txBody>
      </p:sp>
      <p:sp>
        <p:nvSpPr>
          <p:cNvPr id="4" name="Title 3"/>
          <p:cNvSpPr>
            <a:spLocks noGrp="1"/>
          </p:cNvSpPr>
          <p:nvPr>
            <p:ph type="title"/>
          </p:nvPr>
        </p:nvSpPr>
        <p:spPr/>
        <p:txBody>
          <a:bodyPr/>
          <a:lstStyle/>
          <a:p>
            <a:r>
              <a:rPr lang="en-US" dirty="0"/>
              <a:t>Number the people, from Dan to Beersheba</a:t>
            </a:r>
          </a:p>
        </p:txBody>
      </p:sp>
    </p:spTree>
    <p:extLst>
      <p:ext uri="{BB962C8B-B14F-4D97-AF65-F5344CB8AC3E}">
        <p14:creationId xmlns:p14="http://schemas.microsoft.com/office/powerpoint/2010/main" val="56471204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Beersheba view of tell"/>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Beersheba</a:t>
            </a:r>
          </a:p>
        </p:txBody>
      </p:sp>
      <p:sp>
        <p:nvSpPr>
          <p:cNvPr id="3" name="Text Placeholder 2"/>
          <p:cNvSpPr>
            <a:spLocks noGrp="1"/>
          </p:cNvSpPr>
          <p:nvPr>
            <p:ph type="body" sz="quarter" idx="12"/>
          </p:nvPr>
        </p:nvSpPr>
        <p:spPr/>
        <p:txBody>
          <a:bodyPr/>
          <a:lstStyle/>
          <a:p>
            <a:r>
              <a:rPr lang="is-IS" dirty="0"/>
              <a:t>24:7</a:t>
            </a:r>
            <a:endParaRPr lang="en-US" dirty="0"/>
          </a:p>
        </p:txBody>
      </p:sp>
      <p:sp>
        <p:nvSpPr>
          <p:cNvPr id="4" name="Title 3"/>
          <p:cNvSpPr>
            <a:spLocks noGrp="1"/>
          </p:cNvSpPr>
          <p:nvPr>
            <p:ph type="title"/>
          </p:nvPr>
        </p:nvSpPr>
        <p:spPr/>
        <p:txBody>
          <a:bodyPr/>
          <a:lstStyle/>
          <a:p>
            <a:r>
              <a:rPr lang="en-US" dirty="0"/>
              <a:t>And they went out to the Negev of Judah at Beersheba</a:t>
            </a:r>
          </a:p>
        </p:txBody>
      </p:sp>
    </p:spTree>
    <p:extLst>
      <p:ext uri="{BB962C8B-B14F-4D97-AF65-F5344CB8AC3E}">
        <p14:creationId xmlns:p14="http://schemas.microsoft.com/office/powerpoint/2010/main" val="18517000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eersheba modern city aerial from north2"/>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Modern city of Beersheba (aerial view from the north)</a:t>
            </a:r>
          </a:p>
        </p:txBody>
      </p:sp>
      <p:sp>
        <p:nvSpPr>
          <p:cNvPr id="3" name="Text Placeholder 2"/>
          <p:cNvSpPr>
            <a:spLocks noGrp="1"/>
          </p:cNvSpPr>
          <p:nvPr>
            <p:ph type="body" sz="quarter" idx="12"/>
          </p:nvPr>
        </p:nvSpPr>
        <p:spPr/>
        <p:txBody>
          <a:bodyPr/>
          <a:lstStyle/>
          <a:p>
            <a:r>
              <a:rPr lang="is-IS" dirty="0"/>
              <a:t>24:7</a:t>
            </a:r>
            <a:endParaRPr lang="en-US" dirty="0"/>
          </a:p>
        </p:txBody>
      </p:sp>
      <p:sp>
        <p:nvSpPr>
          <p:cNvPr id="4" name="Title 3"/>
          <p:cNvSpPr>
            <a:spLocks noGrp="1"/>
          </p:cNvSpPr>
          <p:nvPr>
            <p:ph type="title"/>
          </p:nvPr>
        </p:nvSpPr>
        <p:spPr/>
        <p:txBody>
          <a:bodyPr/>
          <a:lstStyle/>
          <a:p>
            <a:r>
              <a:rPr lang="en-US" dirty="0"/>
              <a:t>And they went out to the Negev of Judah at Beersheba</a:t>
            </a:r>
          </a:p>
        </p:txBody>
      </p:sp>
    </p:spTree>
    <p:extLst>
      <p:ext uri="{BB962C8B-B14F-4D97-AF65-F5344CB8AC3E}">
        <p14:creationId xmlns:p14="http://schemas.microsoft.com/office/powerpoint/2010/main" val="200216040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ersheba, general view, mat02906.jpg"/>
          <p:cNvPicPr>
            <a:picLocks noChangeAspect="1"/>
          </p:cNvPicPr>
          <p:nvPr/>
        </p:nvPicPr>
        <p:blipFill rotWithShape="1">
          <a:blip r:embed="rId3">
            <a:extLst>
              <a:ext uri="{28A0092B-C50C-407E-A947-70E740481C1C}">
                <a14:useLocalDpi xmlns:a14="http://schemas.microsoft.com/office/drawing/2010/main" val="0"/>
              </a:ext>
            </a:extLst>
          </a:blip>
          <a:srcRect b="7923"/>
          <a:stretch/>
        </p:blipFill>
        <p:spPr>
          <a:xfrm>
            <a:off x="0" y="21336"/>
            <a:ext cx="9144000" cy="6836664"/>
          </a:xfrm>
          <a:prstGeom prst="rect">
            <a:avLst/>
          </a:prstGeom>
        </p:spPr>
      </p:pic>
      <p:sp>
        <p:nvSpPr>
          <p:cNvPr id="2" name="Text Placeholder 1"/>
          <p:cNvSpPr>
            <a:spLocks noGrp="1"/>
          </p:cNvSpPr>
          <p:nvPr>
            <p:ph type="body" sz="quarter" idx="10"/>
          </p:nvPr>
        </p:nvSpPr>
        <p:spPr/>
        <p:txBody>
          <a:bodyPr/>
          <a:lstStyle/>
          <a:p>
            <a:r>
              <a:rPr lang="en-US" dirty="0"/>
              <a:t>Beersheba, circa 1925</a:t>
            </a:r>
          </a:p>
        </p:txBody>
      </p:sp>
      <p:sp>
        <p:nvSpPr>
          <p:cNvPr id="3" name="Text Placeholder 2"/>
          <p:cNvSpPr>
            <a:spLocks noGrp="1"/>
          </p:cNvSpPr>
          <p:nvPr>
            <p:ph type="body" sz="quarter" idx="12"/>
          </p:nvPr>
        </p:nvSpPr>
        <p:spPr/>
        <p:txBody>
          <a:bodyPr/>
          <a:lstStyle/>
          <a:p>
            <a:r>
              <a:rPr lang="is-IS" dirty="0"/>
              <a:t>24:7</a:t>
            </a:r>
            <a:endParaRPr lang="en-US" dirty="0"/>
          </a:p>
        </p:txBody>
      </p:sp>
      <p:sp>
        <p:nvSpPr>
          <p:cNvPr id="4" name="Title 3"/>
          <p:cNvSpPr>
            <a:spLocks noGrp="1"/>
          </p:cNvSpPr>
          <p:nvPr>
            <p:ph type="title"/>
          </p:nvPr>
        </p:nvSpPr>
        <p:spPr/>
        <p:txBody>
          <a:bodyPr/>
          <a:lstStyle/>
          <a:p>
            <a:r>
              <a:rPr lang="en-US" dirty="0"/>
              <a:t>And they went out to the Negev of Judah at Beersheba</a:t>
            </a:r>
          </a:p>
        </p:txBody>
      </p:sp>
    </p:spTree>
    <p:extLst>
      <p:ext uri="{BB962C8B-B14F-4D97-AF65-F5344CB8AC3E}">
        <p14:creationId xmlns:p14="http://schemas.microsoft.com/office/powerpoint/2010/main" val="6722991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rock&#10;&#10;Description automatically generated">
            <a:extLst>
              <a:ext uri="{FF2B5EF4-FFF2-40B4-BE49-F238E27FC236}">
                <a16:creationId xmlns:a16="http://schemas.microsoft.com/office/drawing/2014/main" id="{CE8382A8-9D7B-4C28-9EA9-9704DEBA9A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Jerusalem (aerial view from the south)</a:t>
            </a:r>
          </a:p>
        </p:txBody>
      </p:sp>
      <p:sp>
        <p:nvSpPr>
          <p:cNvPr id="3" name="Text Placeholder 2"/>
          <p:cNvSpPr>
            <a:spLocks noGrp="1"/>
          </p:cNvSpPr>
          <p:nvPr>
            <p:ph type="body" sz="quarter" idx="12"/>
          </p:nvPr>
        </p:nvSpPr>
        <p:spPr/>
        <p:txBody>
          <a:bodyPr/>
          <a:lstStyle/>
          <a:p>
            <a:r>
              <a:rPr lang="en-US" dirty="0"/>
              <a:t>24:8</a:t>
            </a:r>
          </a:p>
        </p:txBody>
      </p:sp>
      <p:sp>
        <p:nvSpPr>
          <p:cNvPr id="4" name="Title 3"/>
          <p:cNvSpPr>
            <a:spLocks noGrp="1"/>
          </p:cNvSpPr>
          <p:nvPr>
            <p:ph type="title"/>
          </p:nvPr>
        </p:nvSpPr>
        <p:spPr/>
        <p:txBody>
          <a:bodyPr/>
          <a:lstStyle/>
          <a:p>
            <a:r>
              <a:rPr lang="en-US" dirty="0"/>
              <a:t>So when they had gone throughout all the land, they came to Jerusalem</a:t>
            </a:r>
          </a:p>
        </p:txBody>
      </p:sp>
    </p:spTree>
    <p:extLst>
      <p:ext uri="{BB962C8B-B14F-4D97-AF65-F5344CB8AC3E}">
        <p14:creationId xmlns:p14="http://schemas.microsoft.com/office/powerpoint/2010/main" val="416534065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4BF63781-71F9-45C7-B8CA-C35BF3B4C0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Jerusalem (aerial view from the south)</a:t>
            </a:r>
          </a:p>
        </p:txBody>
      </p:sp>
      <p:sp>
        <p:nvSpPr>
          <p:cNvPr id="3" name="Text Placeholder 2"/>
          <p:cNvSpPr>
            <a:spLocks noGrp="1"/>
          </p:cNvSpPr>
          <p:nvPr>
            <p:ph type="body" sz="quarter" idx="12"/>
          </p:nvPr>
        </p:nvSpPr>
        <p:spPr/>
        <p:txBody>
          <a:bodyPr/>
          <a:lstStyle/>
          <a:p>
            <a:r>
              <a:rPr lang="en-US" dirty="0"/>
              <a:t>24:8</a:t>
            </a:r>
          </a:p>
        </p:txBody>
      </p:sp>
      <p:sp>
        <p:nvSpPr>
          <p:cNvPr id="4" name="Title 3"/>
          <p:cNvSpPr>
            <a:spLocks noGrp="1"/>
          </p:cNvSpPr>
          <p:nvPr>
            <p:ph type="title"/>
          </p:nvPr>
        </p:nvSpPr>
        <p:spPr/>
        <p:txBody>
          <a:bodyPr/>
          <a:lstStyle/>
          <a:p>
            <a:r>
              <a:rPr lang="en-US" dirty="0"/>
              <a:t>So when they had gone throughout all the land, they came to Jerusalem</a:t>
            </a:r>
          </a:p>
        </p:txBody>
      </p:sp>
      <p:sp>
        <p:nvSpPr>
          <p:cNvPr id="7" name="Freeform 6"/>
          <p:cNvSpPr/>
          <p:nvPr/>
        </p:nvSpPr>
        <p:spPr>
          <a:xfrm>
            <a:off x="3848076" y="2935545"/>
            <a:ext cx="2270026" cy="3303930"/>
          </a:xfrm>
          <a:custGeom>
            <a:avLst/>
            <a:gdLst>
              <a:gd name="connsiteX0" fmla="*/ 2209800 w 2286000"/>
              <a:gd name="connsiteY0" fmla="*/ 76200 h 3257550"/>
              <a:gd name="connsiteX1" fmla="*/ 685800 w 2286000"/>
              <a:gd name="connsiteY1" fmla="*/ 0 h 3257550"/>
              <a:gd name="connsiteX2" fmla="*/ 0 w 2286000"/>
              <a:gd name="connsiteY2" fmla="*/ 1543050 h 3257550"/>
              <a:gd name="connsiteX3" fmla="*/ 1085850 w 2286000"/>
              <a:gd name="connsiteY3" fmla="*/ 3257550 h 3257550"/>
              <a:gd name="connsiteX4" fmla="*/ 2209800 w 2286000"/>
              <a:gd name="connsiteY4" fmla="*/ 2190750 h 3257550"/>
              <a:gd name="connsiteX5" fmla="*/ 2038350 w 2286000"/>
              <a:gd name="connsiteY5" fmla="*/ 685800 h 3257550"/>
              <a:gd name="connsiteX6" fmla="*/ 2266950 w 2286000"/>
              <a:gd name="connsiteY6" fmla="*/ 95250 h 3257550"/>
              <a:gd name="connsiteX7" fmla="*/ 2286000 w 2286000"/>
              <a:gd name="connsiteY7" fmla="*/ 76200 h 3257550"/>
              <a:gd name="connsiteX8" fmla="*/ 2266950 w 2286000"/>
              <a:gd name="connsiteY8" fmla="*/ 95250 h 3257550"/>
              <a:gd name="connsiteX9" fmla="*/ 2247900 w 2286000"/>
              <a:gd name="connsiteY9" fmla="*/ 133350 h 3257550"/>
              <a:gd name="connsiteX10" fmla="*/ 2209800 w 2286000"/>
              <a:gd name="connsiteY10" fmla="*/ 76200 h 3257550"/>
              <a:gd name="connsiteX0" fmla="*/ 2209800 w 2286000"/>
              <a:gd name="connsiteY0" fmla="*/ 76200 h 3268099"/>
              <a:gd name="connsiteX1" fmla="*/ 685800 w 2286000"/>
              <a:gd name="connsiteY1" fmla="*/ 0 h 3268099"/>
              <a:gd name="connsiteX2" fmla="*/ 0 w 2286000"/>
              <a:gd name="connsiteY2" fmla="*/ 1543050 h 3268099"/>
              <a:gd name="connsiteX3" fmla="*/ 1085850 w 2286000"/>
              <a:gd name="connsiteY3" fmla="*/ 3257550 h 3268099"/>
              <a:gd name="connsiteX4" fmla="*/ 2209800 w 2286000"/>
              <a:gd name="connsiteY4" fmla="*/ 2190750 h 3268099"/>
              <a:gd name="connsiteX5" fmla="*/ 2038350 w 2286000"/>
              <a:gd name="connsiteY5" fmla="*/ 685800 h 3268099"/>
              <a:gd name="connsiteX6" fmla="*/ 2266950 w 2286000"/>
              <a:gd name="connsiteY6" fmla="*/ 95250 h 3268099"/>
              <a:gd name="connsiteX7" fmla="*/ 2286000 w 2286000"/>
              <a:gd name="connsiteY7" fmla="*/ 76200 h 3268099"/>
              <a:gd name="connsiteX8" fmla="*/ 2266950 w 2286000"/>
              <a:gd name="connsiteY8" fmla="*/ 95250 h 3268099"/>
              <a:gd name="connsiteX9" fmla="*/ 2247900 w 2286000"/>
              <a:gd name="connsiteY9" fmla="*/ 133350 h 3268099"/>
              <a:gd name="connsiteX10" fmla="*/ 2209800 w 2286000"/>
              <a:gd name="connsiteY10" fmla="*/ 76200 h 3268099"/>
              <a:gd name="connsiteX0" fmla="*/ 2217395 w 2293595"/>
              <a:gd name="connsiteY0" fmla="*/ 76200 h 3268099"/>
              <a:gd name="connsiteX1" fmla="*/ 693395 w 2293595"/>
              <a:gd name="connsiteY1" fmla="*/ 0 h 3268099"/>
              <a:gd name="connsiteX2" fmla="*/ 7595 w 2293595"/>
              <a:gd name="connsiteY2" fmla="*/ 1543050 h 3268099"/>
              <a:gd name="connsiteX3" fmla="*/ 1093445 w 2293595"/>
              <a:gd name="connsiteY3" fmla="*/ 3257550 h 3268099"/>
              <a:gd name="connsiteX4" fmla="*/ 2217395 w 2293595"/>
              <a:gd name="connsiteY4" fmla="*/ 2190750 h 3268099"/>
              <a:gd name="connsiteX5" fmla="*/ 2045945 w 2293595"/>
              <a:gd name="connsiteY5" fmla="*/ 685800 h 3268099"/>
              <a:gd name="connsiteX6" fmla="*/ 2274545 w 2293595"/>
              <a:gd name="connsiteY6" fmla="*/ 95250 h 3268099"/>
              <a:gd name="connsiteX7" fmla="*/ 2293595 w 2293595"/>
              <a:gd name="connsiteY7" fmla="*/ 76200 h 3268099"/>
              <a:gd name="connsiteX8" fmla="*/ 2274545 w 2293595"/>
              <a:gd name="connsiteY8" fmla="*/ 95250 h 3268099"/>
              <a:gd name="connsiteX9" fmla="*/ 2255495 w 2293595"/>
              <a:gd name="connsiteY9" fmla="*/ 133350 h 3268099"/>
              <a:gd name="connsiteX10" fmla="*/ 2217395 w 2293595"/>
              <a:gd name="connsiteY10" fmla="*/ 76200 h 3268099"/>
              <a:gd name="connsiteX0" fmla="*/ 2209824 w 2286024"/>
              <a:gd name="connsiteY0" fmla="*/ 76200 h 3268099"/>
              <a:gd name="connsiteX1" fmla="*/ 685824 w 2286024"/>
              <a:gd name="connsiteY1" fmla="*/ 0 h 3268099"/>
              <a:gd name="connsiteX2" fmla="*/ 24 w 2286024"/>
              <a:gd name="connsiteY2" fmla="*/ 1543050 h 3268099"/>
              <a:gd name="connsiteX3" fmla="*/ 1085874 w 2286024"/>
              <a:gd name="connsiteY3" fmla="*/ 3257550 h 3268099"/>
              <a:gd name="connsiteX4" fmla="*/ 2209824 w 2286024"/>
              <a:gd name="connsiteY4" fmla="*/ 2190750 h 3268099"/>
              <a:gd name="connsiteX5" fmla="*/ 2038374 w 2286024"/>
              <a:gd name="connsiteY5" fmla="*/ 685800 h 3268099"/>
              <a:gd name="connsiteX6" fmla="*/ 2266974 w 2286024"/>
              <a:gd name="connsiteY6" fmla="*/ 95250 h 3268099"/>
              <a:gd name="connsiteX7" fmla="*/ 2286024 w 2286024"/>
              <a:gd name="connsiteY7" fmla="*/ 76200 h 3268099"/>
              <a:gd name="connsiteX8" fmla="*/ 2266974 w 2286024"/>
              <a:gd name="connsiteY8" fmla="*/ 95250 h 3268099"/>
              <a:gd name="connsiteX9" fmla="*/ 2247924 w 2286024"/>
              <a:gd name="connsiteY9" fmla="*/ 133350 h 3268099"/>
              <a:gd name="connsiteX10" fmla="*/ 2209824 w 2286024"/>
              <a:gd name="connsiteY10" fmla="*/ 76200 h 3268099"/>
              <a:gd name="connsiteX0" fmla="*/ 2209824 w 2286024"/>
              <a:gd name="connsiteY0" fmla="*/ 76200 h 3268099"/>
              <a:gd name="connsiteX1" fmla="*/ 685824 w 2286024"/>
              <a:gd name="connsiteY1" fmla="*/ 0 h 3268099"/>
              <a:gd name="connsiteX2" fmla="*/ 24 w 2286024"/>
              <a:gd name="connsiteY2" fmla="*/ 1543050 h 3268099"/>
              <a:gd name="connsiteX3" fmla="*/ 1085874 w 2286024"/>
              <a:gd name="connsiteY3" fmla="*/ 3257550 h 3268099"/>
              <a:gd name="connsiteX4" fmla="*/ 2209824 w 2286024"/>
              <a:gd name="connsiteY4" fmla="*/ 2190750 h 3268099"/>
              <a:gd name="connsiteX5" fmla="*/ 2038374 w 2286024"/>
              <a:gd name="connsiteY5" fmla="*/ 685800 h 3268099"/>
              <a:gd name="connsiteX6" fmla="*/ 2266974 w 2286024"/>
              <a:gd name="connsiteY6" fmla="*/ 95250 h 3268099"/>
              <a:gd name="connsiteX7" fmla="*/ 2286024 w 2286024"/>
              <a:gd name="connsiteY7" fmla="*/ 76200 h 3268099"/>
              <a:gd name="connsiteX8" fmla="*/ 2266974 w 2286024"/>
              <a:gd name="connsiteY8" fmla="*/ 95250 h 3268099"/>
              <a:gd name="connsiteX9" fmla="*/ 2247924 w 2286024"/>
              <a:gd name="connsiteY9" fmla="*/ 133350 h 3268099"/>
              <a:gd name="connsiteX10" fmla="*/ 2209824 w 2286024"/>
              <a:gd name="connsiteY10" fmla="*/ 76200 h 3268099"/>
              <a:gd name="connsiteX0" fmla="*/ 2209824 w 2286024"/>
              <a:gd name="connsiteY0" fmla="*/ 76200 h 3268422"/>
              <a:gd name="connsiteX1" fmla="*/ 685824 w 2286024"/>
              <a:gd name="connsiteY1" fmla="*/ 0 h 3268422"/>
              <a:gd name="connsiteX2" fmla="*/ 24 w 2286024"/>
              <a:gd name="connsiteY2" fmla="*/ 1543050 h 3268422"/>
              <a:gd name="connsiteX3" fmla="*/ 1085874 w 2286024"/>
              <a:gd name="connsiteY3" fmla="*/ 3257550 h 3268422"/>
              <a:gd name="connsiteX4" fmla="*/ 2209824 w 2286024"/>
              <a:gd name="connsiteY4" fmla="*/ 2190750 h 3268422"/>
              <a:gd name="connsiteX5" fmla="*/ 2038374 w 2286024"/>
              <a:gd name="connsiteY5" fmla="*/ 685800 h 3268422"/>
              <a:gd name="connsiteX6" fmla="*/ 2266974 w 2286024"/>
              <a:gd name="connsiteY6" fmla="*/ 95250 h 3268422"/>
              <a:gd name="connsiteX7" fmla="*/ 2286024 w 2286024"/>
              <a:gd name="connsiteY7" fmla="*/ 76200 h 3268422"/>
              <a:gd name="connsiteX8" fmla="*/ 2266974 w 2286024"/>
              <a:gd name="connsiteY8" fmla="*/ 95250 h 3268422"/>
              <a:gd name="connsiteX9" fmla="*/ 2247924 w 2286024"/>
              <a:gd name="connsiteY9" fmla="*/ 133350 h 3268422"/>
              <a:gd name="connsiteX10" fmla="*/ 2209824 w 2286024"/>
              <a:gd name="connsiteY10" fmla="*/ 76200 h 3268422"/>
              <a:gd name="connsiteX0" fmla="*/ 2209824 w 2286024"/>
              <a:gd name="connsiteY0" fmla="*/ 76200 h 3267798"/>
              <a:gd name="connsiteX1" fmla="*/ 685824 w 2286024"/>
              <a:gd name="connsiteY1" fmla="*/ 0 h 3267798"/>
              <a:gd name="connsiteX2" fmla="*/ 24 w 2286024"/>
              <a:gd name="connsiteY2" fmla="*/ 1543050 h 3267798"/>
              <a:gd name="connsiteX3" fmla="*/ 1085874 w 2286024"/>
              <a:gd name="connsiteY3" fmla="*/ 3257550 h 3267798"/>
              <a:gd name="connsiteX4" fmla="*/ 2209824 w 2286024"/>
              <a:gd name="connsiteY4" fmla="*/ 2190750 h 3267798"/>
              <a:gd name="connsiteX5" fmla="*/ 2038374 w 2286024"/>
              <a:gd name="connsiteY5" fmla="*/ 685800 h 3267798"/>
              <a:gd name="connsiteX6" fmla="*/ 2266974 w 2286024"/>
              <a:gd name="connsiteY6" fmla="*/ 95250 h 3267798"/>
              <a:gd name="connsiteX7" fmla="*/ 2286024 w 2286024"/>
              <a:gd name="connsiteY7" fmla="*/ 76200 h 3267798"/>
              <a:gd name="connsiteX8" fmla="*/ 2266974 w 2286024"/>
              <a:gd name="connsiteY8" fmla="*/ 95250 h 3267798"/>
              <a:gd name="connsiteX9" fmla="*/ 2247924 w 2286024"/>
              <a:gd name="connsiteY9" fmla="*/ 133350 h 3267798"/>
              <a:gd name="connsiteX10" fmla="*/ 2209824 w 2286024"/>
              <a:gd name="connsiteY10" fmla="*/ 76200 h 3267798"/>
              <a:gd name="connsiteX0" fmla="*/ 2209824 w 2286024"/>
              <a:gd name="connsiteY0" fmla="*/ 76200 h 3267675"/>
              <a:gd name="connsiteX1" fmla="*/ 685824 w 2286024"/>
              <a:gd name="connsiteY1" fmla="*/ 0 h 3267675"/>
              <a:gd name="connsiteX2" fmla="*/ 24 w 2286024"/>
              <a:gd name="connsiteY2" fmla="*/ 1543050 h 3267675"/>
              <a:gd name="connsiteX3" fmla="*/ 1085874 w 2286024"/>
              <a:gd name="connsiteY3" fmla="*/ 3257550 h 3267675"/>
              <a:gd name="connsiteX4" fmla="*/ 2209824 w 2286024"/>
              <a:gd name="connsiteY4" fmla="*/ 2190750 h 3267675"/>
              <a:gd name="connsiteX5" fmla="*/ 1987574 w 2286024"/>
              <a:gd name="connsiteY5" fmla="*/ 901700 h 3267675"/>
              <a:gd name="connsiteX6" fmla="*/ 2266974 w 2286024"/>
              <a:gd name="connsiteY6" fmla="*/ 95250 h 3267675"/>
              <a:gd name="connsiteX7" fmla="*/ 2286024 w 2286024"/>
              <a:gd name="connsiteY7" fmla="*/ 76200 h 3267675"/>
              <a:gd name="connsiteX8" fmla="*/ 2266974 w 2286024"/>
              <a:gd name="connsiteY8" fmla="*/ 95250 h 3267675"/>
              <a:gd name="connsiteX9" fmla="*/ 2247924 w 2286024"/>
              <a:gd name="connsiteY9" fmla="*/ 133350 h 3267675"/>
              <a:gd name="connsiteX10" fmla="*/ 2209824 w 2286024"/>
              <a:gd name="connsiteY10" fmla="*/ 76200 h 3267675"/>
              <a:gd name="connsiteX0" fmla="*/ 2209824 w 2266974"/>
              <a:gd name="connsiteY0" fmla="*/ 76200 h 3267675"/>
              <a:gd name="connsiteX1" fmla="*/ 685824 w 2266974"/>
              <a:gd name="connsiteY1" fmla="*/ 0 h 3267675"/>
              <a:gd name="connsiteX2" fmla="*/ 24 w 2266974"/>
              <a:gd name="connsiteY2" fmla="*/ 1543050 h 3267675"/>
              <a:gd name="connsiteX3" fmla="*/ 1085874 w 2266974"/>
              <a:gd name="connsiteY3" fmla="*/ 3257550 h 3267675"/>
              <a:gd name="connsiteX4" fmla="*/ 2209824 w 2266974"/>
              <a:gd name="connsiteY4" fmla="*/ 2190750 h 3267675"/>
              <a:gd name="connsiteX5" fmla="*/ 1987574 w 2266974"/>
              <a:gd name="connsiteY5" fmla="*/ 901700 h 3267675"/>
              <a:gd name="connsiteX6" fmla="*/ 2266974 w 2266974"/>
              <a:gd name="connsiteY6" fmla="*/ 95250 h 3267675"/>
              <a:gd name="connsiteX7" fmla="*/ 2266974 w 2266974"/>
              <a:gd name="connsiteY7" fmla="*/ 95250 h 3267675"/>
              <a:gd name="connsiteX8" fmla="*/ 2247924 w 2266974"/>
              <a:gd name="connsiteY8" fmla="*/ 133350 h 3267675"/>
              <a:gd name="connsiteX9" fmla="*/ 2209824 w 2266974"/>
              <a:gd name="connsiteY9" fmla="*/ 76200 h 3267675"/>
              <a:gd name="connsiteX0" fmla="*/ 2209824 w 2266974"/>
              <a:gd name="connsiteY0" fmla="*/ 76200 h 3267675"/>
              <a:gd name="connsiteX1" fmla="*/ 685824 w 2266974"/>
              <a:gd name="connsiteY1" fmla="*/ 0 h 3267675"/>
              <a:gd name="connsiteX2" fmla="*/ 24 w 2266974"/>
              <a:gd name="connsiteY2" fmla="*/ 1543050 h 3267675"/>
              <a:gd name="connsiteX3" fmla="*/ 1085874 w 2266974"/>
              <a:gd name="connsiteY3" fmla="*/ 3257550 h 3267675"/>
              <a:gd name="connsiteX4" fmla="*/ 2209824 w 2266974"/>
              <a:gd name="connsiteY4" fmla="*/ 2190750 h 3267675"/>
              <a:gd name="connsiteX5" fmla="*/ 1987574 w 2266974"/>
              <a:gd name="connsiteY5" fmla="*/ 901700 h 3267675"/>
              <a:gd name="connsiteX6" fmla="*/ 2266974 w 2266974"/>
              <a:gd name="connsiteY6" fmla="*/ 95250 h 3267675"/>
              <a:gd name="connsiteX7" fmla="*/ 2247924 w 2266974"/>
              <a:gd name="connsiteY7" fmla="*/ 133350 h 3267675"/>
              <a:gd name="connsiteX8" fmla="*/ 2209824 w 2266974"/>
              <a:gd name="connsiteY8" fmla="*/ 76200 h 3267675"/>
              <a:gd name="connsiteX0" fmla="*/ 2209824 w 2247924"/>
              <a:gd name="connsiteY0" fmla="*/ 76200 h 3267675"/>
              <a:gd name="connsiteX1" fmla="*/ 685824 w 2247924"/>
              <a:gd name="connsiteY1" fmla="*/ 0 h 3267675"/>
              <a:gd name="connsiteX2" fmla="*/ 24 w 2247924"/>
              <a:gd name="connsiteY2" fmla="*/ 1543050 h 3267675"/>
              <a:gd name="connsiteX3" fmla="*/ 1085874 w 2247924"/>
              <a:gd name="connsiteY3" fmla="*/ 3257550 h 3267675"/>
              <a:gd name="connsiteX4" fmla="*/ 2209824 w 2247924"/>
              <a:gd name="connsiteY4" fmla="*/ 2190750 h 3267675"/>
              <a:gd name="connsiteX5" fmla="*/ 1987574 w 2247924"/>
              <a:gd name="connsiteY5" fmla="*/ 901700 h 3267675"/>
              <a:gd name="connsiteX6" fmla="*/ 2247924 w 2247924"/>
              <a:gd name="connsiteY6" fmla="*/ 133350 h 3267675"/>
              <a:gd name="connsiteX7" fmla="*/ 2209824 w 2247924"/>
              <a:gd name="connsiteY7" fmla="*/ 76200 h 3267675"/>
              <a:gd name="connsiteX0" fmla="*/ 2209824 w 2270026"/>
              <a:gd name="connsiteY0" fmla="*/ 76200 h 3267675"/>
              <a:gd name="connsiteX1" fmla="*/ 685824 w 2270026"/>
              <a:gd name="connsiteY1" fmla="*/ 0 h 3267675"/>
              <a:gd name="connsiteX2" fmla="*/ 24 w 2270026"/>
              <a:gd name="connsiteY2" fmla="*/ 1543050 h 3267675"/>
              <a:gd name="connsiteX3" fmla="*/ 1085874 w 2270026"/>
              <a:gd name="connsiteY3" fmla="*/ 3257550 h 3267675"/>
              <a:gd name="connsiteX4" fmla="*/ 2209824 w 2270026"/>
              <a:gd name="connsiteY4" fmla="*/ 2190750 h 3267675"/>
              <a:gd name="connsiteX5" fmla="*/ 1987574 w 2270026"/>
              <a:gd name="connsiteY5" fmla="*/ 901700 h 3267675"/>
              <a:gd name="connsiteX6" fmla="*/ 2209824 w 2270026"/>
              <a:gd name="connsiteY6" fmla="*/ 76200 h 3267675"/>
              <a:gd name="connsiteX0" fmla="*/ 2209824 w 2270026"/>
              <a:gd name="connsiteY0" fmla="*/ 103489 h 3294964"/>
              <a:gd name="connsiteX1" fmla="*/ 685824 w 2270026"/>
              <a:gd name="connsiteY1" fmla="*/ 27289 h 3294964"/>
              <a:gd name="connsiteX2" fmla="*/ 24 w 2270026"/>
              <a:gd name="connsiteY2" fmla="*/ 1570339 h 3294964"/>
              <a:gd name="connsiteX3" fmla="*/ 1085874 w 2270026"/>
              <a:gd name="connsiteY3" fmla="*/ 3284839 h 3294964"/>
              <a:gd name="connsiteX4" fmla="*/ 2209824 w 2270026"/>
              <a:gd name="connsiteY4" fmla="*/ 2218039 h 3294964"/>
              <a:gd name="connsiteX5" fmla="*/ 1987574 w 2270026"/>
              <a:gd name="connsiteY5" fmla="*/ 928989 h 3294964"/>
              <a:gd name="connsiteX6" fmla="*/ 2209824 w 2270026"/>
              <a:gd name="connsiteY6" fmla="*/ 103489 h 3294964"/>
              <a:gd name="connsiteX0" fmla="*/ 2209824 w 2270026"/>
              <a:gd name="connsiteY0" fmla="*/ 112455 h 3303930"/>
              <a:gd name="connsiteX1" fmla="*/ 685824 w 2270026"/>
              <a:gd name="connsiteY1" fmla="*/ 36255 h 3303930"/>
              <a:gd name="connsiteX2" fmla="*/ 24 w 2270026"/>
              <a:gd name="connsiteY2" fmla="*/ 1579305 h 3303930"/>
              <a:gd name="connsiteX3" fmla="*/ 1085874 w 2270026"/>
              <a:gd name="connsiteY3" fmla="*/ 3293805 h 3303930"/>
              <a:gd name="connsiteX4" fmla="*/ 2209824 w 2270026"/>
              <a:gd name="connsiteY4" fmla="*/ 2227005 h 3303930"/>
              <a:gd name="connsiteX5" fmla="*/ 1987574 w 2270026"/>
              <a:gd name="connsiteY5" fmla="*/ 937955 h 3303930"/>
              <a:gd name="connsiteX6" fmla="*/ 2209824 w 2270026"/>
              <a:gd name="connsiteY6" fmla="*/ 112455 h 330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0026" h="3303930">
                <a:moveTo>
                  <a:pt x="2209824" y="112455"/>
                </a:moveTo>
                <a:cubicBezTo>
                  <a:pt x="2073299" y="29905"/>
                  <a:pt x="836636" y="-47883"/>
                  <a:pt x="685824" y="36255"/>
                </a:cubicBezTo>
                <a:cubicBezTo>
                  <a:pt x="317524" y="280730"/>
                  <a:pt x="-3151" y="1049080"/>
                  <a:pt x="24" y="1579305"/>
                </a:cubicBezTo>
                <a:cubicBezTo>
                  <a:pt x="3299" y="2126299"/>
                  <a:pt x="717574" y="3185855"/>
                  <a:pt x="1085874" y="3293805"/>
                </a:cubicBezTo>
                <a:cubicBezTo>
                  <a:pt x="1454174" y="3401755"/>
                  <a:pt x="2059541" y="2619647"/>
                  <a:pt x="2209824" y="2227005"/>
                </a:cubicBezTo>
                <a:cubicBezTo>
                  <a:pt x="2360107" y="1834363"/>
                  <a:pt x="1987574" y="1290380"/>
                  <a:pt x="1987574" y="937955"/>
                </a:cubicBezTo>
                <a:cubicBezTo>
                  <a:pt x="1987574" y="585530"/>
                  <a:pt x="2426782" y="262738"/>
                  <a:pt x="2209824" y="112455"/>
                </a:cubicBezTo>
                <a:close/>
              </a:path>
            </a:pathLst>
          </a:custGeom>
          <a:noFill/>
          <a:ln w="22225" cap="flat" cmpd="sng" algn="ctr">
            <a:solidFill>
              <a:srgbClr val="FEFF00"/>
            </a:solidFill>
            <a:prstDash val="sysDash"/>
            <a:round/>
            <a:headEnd type="none" w="med" len="med"/>
            <a:tailEnd type="arrow" w="med" len="med"/>
          </a:ln>
          <a:effectLst>
            <a:glow rad="50800">
              <a:srgbClr val="000000">
                <a:alpha val="60000"/>
              </a:srgbClr>
            </a:glow>
          </a:effectLst>
        </p:spPr>
        <p:txBody>
          <a:bodyPr rtlCol="0" anchor="ctr"/>
          <a:lstStyle/>
          <a:p>
            <a:pPr algn="ctr"/>
            <a:endParaRPr lang="en-US">
              <a:solidFill>
                <a:schemeClr val="tx1"/>
              </a:solidFill>
            </a:endParaRPr>
          </a:p>
        </p:txBody>
      </p:sp>
      <p:sp>
        <p:nvSpPr>
          <p:cNvPr id="9" name="Text Box 16"/>
          <p:cNvSpPr txBox="1">
            <a:spLocks noChangeArrowheads="1"/>
          </p:cNvSpPr>
          <p:nvPr/>
        </p:nvSpPr>
        <p:spPr bwMode="auto">
          <a:xfrm>
            <a:off x="4372983" y="4059554"/>
            <a:ext cx="123623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Jerusalem</a:t>
            </a:r>
          </a:p>
        </p:txBody>
      </p:sp>
      <p:sp>
        <p:nvSpPr>
          <p:cNvPr id="12" name="Text Box 16"/>
          <p:cNvSpPr txBox="1">
            <a:spLocks noChangeArrowheads="1"/>
          </p:cNvSpPr>
          <p:nvPr/>
        </p:nvSpPr>
        <p:spPr bwMode="auto">
          <a:xfrm>
            <a:off x="4766939" y="2077134"/>
            <a:ext cx="1913262"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Area of David’s Palace</a:t>
            </a:r>
          </a:p>
        </p:txBody>
      </p:sp>
      <p:sp>
        <p:nvSpPr>
          <p:cNvPr id="13" name="Line 9"/>
          <p:cNvSpPr>
            <a:spLocks noChangeShapeType="1"/>
          </p:cNvSpPr>
          <p:nvPr/>
        </p:nvSpPr>
        <p:spPr bwMode="auto">
          <a:xfrm>
            <a:off x="5720134" y="2781875"/>
            <a:ext cx="13896" cy="40289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05394441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Kris\Downloads\Jerusale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48"/>
            <a:ext cx="9144000" cy="652272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Inscription mentioning “Jerusalem,” from Beth Loya, 6th century BC</a:t>
            </a:r>
          </a:p>
        </p:txBody>
      </p:sp>
      <p:sp>
        <p:nvSpPr>
          <p:cNvPr id="3" name="Text Placeholder 2"/>
          <p:cNvSpPr>
            <a:spLocks noGrp="1"/>
          </p:cNvSpPr>
          <p:nvPr>
            <p:ph type="body" sz="quarter" idx="12"/>
          </p:nvPr>
        </p:nvSpPr>
        <p:spPr/>
        <p:txBody>
          <a:bodyPr/>
          <a:lstStyle/>
          <a:p>
            <a:r>
              <a:rPr lang="en-US" dirty="0"/>
              <a:t>24:8</a:t>
            </a:r>
          </a:p>
        </p:txBody>
      </p:sp>
      <p:sp>
        <p:nvSpPr>
          <p:cNvPr id="4" name="Title 3"/>
          <p:cNvSpPr>
            <a:spLocks noGrp="1"/>
          </p:cNvSpPr>
          <p:nvPr>
            <p:ph type="title"/>
          </p:nvPr>
        </p:nvSpPr>
        <p:spPr/>
        <p:txBody>
          <a:bodyPr/>
          <a:lstStyle/>
          <a:p>
            <a:r>
              <a:rPr lang="en-US" dirty="0"/>
              <a:t>So when they had gone throughout all the land, they came to Jerusalem</a:t>
            </a:r>
          </a:p>
        </p:txBody>
      </p:sp>
    </p:spTree>
    <p:extLst>
      <p:ext uri="{BB962C8B-B14F-4D97-AF65-F5344CB8AC3E}">
        <p14:creationId xmlns:p14="http://schemas.microsoft.com/office/powerpoint/2010/main" val="198185887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3048"/>
            <a:ext cx="9144000" cy="6522720"/>
            <a:chOff x="0" y="-3048"/>
            <a:chExt cx="9144000" cy="6522720"/>
          </a:xfrm>
        </p:grpSpPr>
        <p:pic>
          <p:nvPicPr>
            <p:cNvPr id="4099" name="Picture 3" descr="C:\Users\Kris\Downloads\Jerusale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48"/>
              <a:ext cx="9144000" cy="652272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1607820" y="2715101"/>
              <a:ext cx="4838700" cy="1618779"/>
              <a:chOff x="1607820" y="2715101"/>
              <a:chExt cx="4838700" cy="1618779"/>
            </a:xfrm>
          </p:grpSpPr>
          <p:sp>
            <p:nvSpPr>
              <p:cNvPr id="5" name="Freeform 4"/>
              <p:cNvSpPr/>
              <p:nvPr/>
            </p:nvSpPr>
            <p:spPr>
              <a:xfrm>
                <a:off x="5669280" y="2894503"/>
                <a:ext cx="777240" cy="267796"/>
              </a:xfrm>
              <a:custGeom>
                <a:avLst/>
                <a:gdLst>
                  <a:gd name="connsiteX0" fmla="*/ 0 w 777240"/>
                  <a:gd name="connsiteY0" fmla="*/ 15240 h 259080"/>
                  <a:gd name="connsiteX1" fmla="*/ 662940 w 777240"/>
                  <a:gd name="connsiteY1" fmla="*/ 0 h 259080"/>
                  <a:gd name="connsiteX2" fmla="*/ 601980 w 777240"/>
                  <a:gd name="connsiteY2" fmla="*/ 114300 h 259080"/>
                  <a:gd name="connsiteX3" fmla="*/ 335280 w 777240"/>
                  <a:gd name="connsiteY3" fmla="*/ 129540 h 259080"/>
                  <a:gd name="connsiteX4" fmla="*/ 601980 w 777240"/>
                  <a:gd name="connsiteY4" fmla="*/ 114300 h 259080"/>
                  <a:gd name="connsiteX5" fmla="*/ 457200 w 777240"/>
                  <a:gd name="connsiteY5" fmla="*/ 259080 h 259080"/>
                  <a:gd name="connsiteX6" fmla="*/ 777240 w 777240"/>
                  <a:gd name="connsiteY6" fmla="*/ 220980 h 259080"/>
                  <a:gd name="connsiteX0" fmla="*/ 0 w 777240"/>
                  <a:gd name="connsiteY0" fmla="*/ 17555 h 261395"/>
                  <a:gd name="connsiteX1" fmla="*/ 662940 w 777240"/>
                  <a:gd name="connsiteY1" fmla="*/ 2315 h 261395"/>
                  <a:gd name="connsiteX2" fmla="*/ 601980 w 777240"/>
                  <a:gd name="connsiteY2" fmla="*/ 116615 h 261395"/>
                  <a:gd name="connsiteX3" fmla="*/ 335280 w 777240"/>
                  <a:gd name="connsiteY3" fmla="*/ 131855 h 261395"/>
                  <a:gd name="connsiteX4" fmla="*/ 601980 w 777240"/>
                  <a:gd name="connsiteY4" fmla="*/ 116615 h 261395"/>
                  <a:gd name="connsiteX5" fmla="*/ 457200 w 777240"/>
                  <a:gd name="connsiteY5" fmla="*/ 261395 h 261395"/>
                  <a:gd name="connsiteX6" fmla="*/ 777240 w 777240"/>
                  <a:gd name="connsiteY6" fmla="*/ 223295 h 261395"/>
                  <a:gd name="connsiteX0" fmla="*/ 0 w 777240"/>
                  <a:gd name="connsiteY0" fmla="*/ 23956 h 267796"/>
                  <a:gd name="connsiteX1" fmla="*/ 662940 w 777240"/>
                  <a:gd name="connsiteY1" fmla="*/ 8716 h 267796"/>
                  <a:gd name="connsiteX2" fmla="*/ 601980 w 777240"/>
                  <a:gd name="connsiteY2" fmla="*/ 123016 h 267796"/>
                  <a:gd name="connsiteX3" fmla="*/ 335280 w 777240"/>
                  <a:gd name="connsiteY3" fmla="*/ 138256 h 267796"/>
                  <a:gd name="connsiteX4" fmla="*/ 601980 w 777240"/>
                  <a:gd name="connsiteY4" fmla="*/ 123016 h 267796"/>
                  <a:gd name="connsiteX5" fmla="*/ 457200 w 777240"/>
                  <a:gd name="connsiteY5" fmla="*/ 267796 h 267796"/>
                  <a:gd name="connsiteX6" fmla="*/ 777240 w 777240"/>
                  <a:gd name="connsiteY6" fmla="*/ 229696 h 267796"/>
                  <a:gd name="connsiteX0" fmla="*/ 0 w 777240"/>
                  <a:gd name="connsiteY0" fmla="*/ 23956 h 267796"/>
                  <a:gd name="connsiteX1" fmla="*/ 662940 w 777240"/>
                  <a:gd name="connsiteY1" fmla="*/ 8716 h 267796"/>
                  <a:gd name="connsiteX2" fmla="*/ 601980 w 777240"/>
                  <a:gd name="connsiteY2" fmla="*/ 123016 h 267796"/>
                  <a:gd name="connsiteX3" fmla="*/ 335280 w 777240"/>
                  <a:gd name="connsiteY3" fmla="*/ 138256 h 267796"/>
                  <a:gd name="connsiteX4" fmla="*/ 556736 w 777240"/>
                  <a:gd name="connsiteY4" fmla="*/ 189691 h 267796"/>
                  <a:gd name="connsiteX5" fmla="*/ 457200 w 777240"/>
                  <a:gd name="connsiteY5" fmla="*/ 267796 h 267796"/>
                  <a:gd name="connsiteX6" fmla="*/ 777240 w 777240"/>
                  <a:gd name="connsiteY6" fmla="*/ 229696 h 267796"/>
                  <a:gd name="connsiteX0" fmla="*/ 0 w 777240"/>
                  <a:gd name="connsiteY0" fmla="*/ 23956 h 267796"/>
                  <a:gd name="connsiteX1" fmla="*/ 662940 w 777240"/>
                  <a:gd name="connsiteY1" fmla="*/ 8716 h 267796"/>
                  <a:gd name="connsiteX2" fmla="*/ 601980 w 777240"/>
                  <a:gd name="connsiteY2" fmla="*/ 123016 h 267796"/>
                  <a:gd name="connsiteX3" fmla="*/ 335280 w 777240"/>
                  <a:gd name="connsiteY3" fmla="*/ 138256 h 267796"/>
                  <a:gd name="connsiteX4" fmla="*/ 601980 w 777240"/>
                  <a:gd name="connsiteY4" fmla="*/ 125397 h 267796"/>
                  <a:gd name="connsiteX5" fmla="*/ 457200 w 777240"/>
                  <a:gd name="connsiteY5" fmla="*/ 267796 h 267796"/>
                  <a:gd name="connsiteX6" fmla="*/ 777240 w 777240"/>
                  <a:gd name="connsiteY6" fmla="*/ 229696 h 267796"/>
                  <a:gd name="connsiteX0" fmla="*/ 0 w 777240"/>
                  <a:gd name="connsiteY0" fmla="*/ 23956 h 267796"/>
                  <a:gd name="connsiteX1" fmla="*/ 662940 w 777240"/>
                  <a:gd name="connsiteY1" fmla="*/ 8716 h 267796"/>
                  <a:gd name="connsiteX2" fmla="*/ 601980 w 777240"/>
                  <a:gd name="connsiteY2" fmla="*/ 123016 h 267796"/>
                  <a:gd name="connsiteX3" fmla="*/ 335280 w 777240"/>
                  <a:gd name="connsiteY3" fmla="*/ 138256 h 267796"/>
                  <a:gd name="connsiteX4" fmla="*/ 601980 w 777240"/>
                  <a:gd name="connsiteY4" fmla="*/ 125397 h 267796"/>
                  <a:gd name="connsiteX5" fmla="*/ 457200 w 777240"/>
                  <a:gd name="connsiteY5" fmla="*/ 267796 h 267796"/>
                  <a:gd name="connsiteX6" fmla="*/ 777240 w 777240"/>
                  <a:gd name="connsiteY6" fmla="*/ 229696 h 267796"/>
                  <a:gd name="connsiteX0" fmla="*/ 0 w 777240"/>
                  <a:gd name="connsiteY0" fmla="*/ 23956 h 267796"/>
                  <a:gd name="connsiteX1" fmla="*/ 662940 w 777240"/>
                  <a:gd name="connsiteY1" fmla="*/ 8716 h 267796"/>
                  <a:gd name="connsiteX2" fmla="*/ 601980 w 777240"/>
                  <a:gd name="connsiteY2" fmla="*/ 123016 h 267796"/>
                  <a:gd name="connsiteX3" fmla="*/ 335280 w 777240"/>
                  <a:gd name="connsiteY3" fmla="*/ 138256 h 267796"/>
                  <a:gd name="connsiteX4" fmla="*/ 601980 w 777240"/>
                  <a:gd name="connsiteY4" fmla="*/ 125397 h 267796"/>
                  <a:gd name="connsiteX5" fmla="*/ 457200 w 777240"/>
                  <a:gd name="connsiteY5" fmla="*/ 267796 h 267796"/>
                  <a:gd name="connsiteX6" fmla="*/ 777240 w 777240"/>
                  <a:gd name="connsiteY6" fmla="*/ 229696 h 267796"/>
                  <a:gd name="connsiteX0" fmla="*/ 0 w 777240"/>
                  <a:gd name="connsiteY0" fmla="*/ 23956 h 267796"/>
                  <a:gd name="connsiteX1" fmla="*/ 662940 w 777240"/>
                  <a:gd name="connsiteY1" fmla="*/ 8716 h 267796"/>
                  <a:gd name="connsiteX2" fmla="*/ 601980 w 777240"/>
                  <a:gd name="connsiteY2" fmla="*/ 123016 h 267796"/>
                  <a:gd name="connsiteX3" fmla="*/ 335280 w 777240"/>
                  <a:gd name="connsiteY3" fmla="*/ 138256 h 267796"/>
                  <a:gd name="connsiteX4" fmla="*/ 601980 w 777240"/>
                  <a:gd name="connsiteY4" fmla="*/ 125397 h 267796"/>
                  <a:gd name="connsiteX5" fmla="*/ 457200 w 777240"/>
                  <a:gd name="connsiteY5" fmla="*/ 267796 h 267796"/>
                  <a:gd name="connsiteX6" fmla="*/ 777240 w 777240"/>
                  <a:gd name="connsiteY6" fmla="*/ 229696 h 26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7240" h="267796">
                    <a:moveTo>
                      <a:pt x="0" y="23956"/>
                    </a:moveTo>
                    <a:cubicBezTo>
                      <a:pt x="406718" y="-7318"/>
                      <a:pt x="420529" y="-2873"/>
                      <a:pt x="662940" y="8716"/>
                    </a:cubicBezTo>
                    <a:lnTo>
                      <a:pt x="601980" y="123016"/>
                    </a:lnTo>
                    <a:lnTo>
                      <a:pt x="335280" y="138256"/>
                    </a:lnTo>
                    <a:cubicBezTo>
                      <a:pt x="335280" y="138653"/>
                      <a:pt x="513873" y="129684"/>
                      <a:pt x="601980" y="125397"/>
                    </a:cubicBezTo>
                    <a:cubicBezTo>
                      <a:pt x="556101" y="184769"/>
                      <a:pt x="514985" y="227474"/>
                      <a:pt x="457200" y="267796"/>
                    </a:cubicBezTo>
                    <a:lnTo>
                      <a:pt x="777240" y="229696"/>
                    </a:lnTo>
                  </a:path>
                </a:pathLst>
              </a:custGeom>
              <a:noFill/>
              <a:ln w="31750" cap="rnd">
                <a:solidFill>
                  <a:srgbClr val="B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4930616" y="2948940"/>
                <a:ext cx="510064" cy="762000"/>
              </a:xfrm>
              <a:custGeom>
                <a:avLst/>
                <a:gdLst>
                  <a:gd name="connsiteX0" fmla="*/ 541020 w 541020"/>
                  <a:gd name="connsiteY0" fmla="*/ 762000 h 762000"/>
                  <a:gd name="connsiteX1" fmla="*/ 518160 w 541020"/>
                  <a:gd name="connsiteY1" fmla="*/ 0 h 762000"/>
                  <a:gd name="connsiteX2" fmla="*/ 0 w 541020"/>
                  <a:gd name="connsiteY2" fmla="*/ 106680 h 762000"/>
                  <a:gd name="connsiteX3" fmla="*/ 525780 w 541020"/>
                  <a:gd name="connsiteY3" fmla="*/ 198120 h 762000"/>
                  <a:gd name="connsiteX0" fmla="*/ 510064 w 510064"/>
                  <a:gd name="connsiteY0" fmla="*/ 762000 h 762000"/>
                  <a:gd name="connsiteX1" fmla="*/ 487204 w 510064"/>
                  <a:gd name="connsiteY1" fmla="*/ 0 h 762000"/>
                  <a:gd name="connsiteX2" fmla="*/ 0 w 510064"/>
                  <a:gd name="connsiteY2" fmla="*/ 106680 h 762000"/>
                  <a:gd name="connsiteX3" fmla="*/ 494824 w 510064"/>
                  <a:gd name="connsiteY3" fmla="*/ 198120 h 762000"/>
                  <a:gd name="connsiteX0" fmla="*/ 510064 w 510064"/>
                  <a:gd name="connsiteY0" fmla="*/ 762000 h 762000"/>
                  <a:gd name="connsiteX1" fmla="*/ 487204 w 510064"/>
                  <a:gd name="connsiteY1" fmla="*/ 0 h 762000"/>
                  <a:gd name="connsiteX2" fmla="*/ 0 w 510064"/>
                  <a:gd name="connsiteY2" fmla="*/ 106680 h 762000"/>
                  <a:gd name="connsiteX3" fmla="*/ 494824 w 510064"/>
                  <a:gd name="connsiteY3" fmla="*/ 198120 h 762000"/>
                  <a:gd name="connsiteX0" fmla="*/ 510064 w 510064"/>
                  <a:gd name="connsiteY0" fmla="*/ 762000 h 762000"/>
                  <a:gd name="connsiteX1" fmla="*/ 487204 w 510064"/>
                  <a:gd name="connsiteY1" fmla="*/ 0 h 762000"/>
                  <a:gd name="connsiteX2" fmla="*/ 0 w 510064"/>
                  <a:gd name="connsiteY2" fmla="*/ 106680 h 762000"/>
                  <a:gd name="connsiteX3" fmla="*/ 494824 w 510064"/>
                  <a:gd name="connsiteY3" fmla="*/ 198120 h 762000"/>
                  <a:gd name="connsiteX0" fmla="*/ 474345 w 494824"/>
                  <a:gd name="connsiteY0" fmla="*/ 578643 h 578643"/>
                  <a:gd name="connsiteX1" fmla="*/ 487204 w 494824"/>
                  <a:gd name="connsiteY1" fmla="*/ 0 h 578643"/>
                  <a:gd name="connsiteX2" fmla="*/ 0 w 494824"/>
                  <a:gd name="connsiteY2" fmla="*/ 106680 h 578643"/>
                  <a:gd name="connsiteX3" fmla="*/ 494824 w 494824"/>
                  <a:gd name="connsiteY3" fmla="*/ 198120 h 578643"/>
                  <a:gd name="connsiteX0" fmla="*/ 510064 w 510064"/>
                  <a:gd name="connsiteY0" fmla="*/ 762000 h 762000"/>
                  <a:gd name="connsiteX1" fmla="*/ 487204 w 510064"/>
                  <a:gd name="connsiteY1" fmla="*/ 0 h 762000"/>
                  <a:gd name="connsiteX2" fmla="*/ 0 w 510064"/>
                  <a:gd name="connsiteY2" fmla="*/ 106680 h 762000"/>
                  <a:gd name="connsiteX3" fmla="*/ 494824 w 510064"/>
                  <a:gd name="connsiteY3" fmla="*/ 198120 h 762000"/>
                  <a:gd name="connsiteX0" fmla="*/ 510064 w 510064"/>
                  <a:gd name="connsiteY0" fmla="*/ 762000 h 762000"/>
                  <a:gd name="connsiteX1" fmla="*/ 487204 w 510064"/>
                  <a:gd name="connsiteY1" fmla="*/ 0 h 762000"/>
                  <a:gd name="connsiteX2" fmla="*/ 0 w 510064"/>
                  <a:gd name="connsiteY2" fmla="*/ 106680 h 762000"/>
                  <a:gd name="connsiteX3" fmla="*/ 494824 w 510064"/>
                  <a:gd name="connsiteY3" fmla="*/ 198120 h 762000"/>
                </a:gdLst>
                <a:ahLst/>
                <a:cxnLst>
                  <a:cxn ang="0">
                    <a:pos x="connsiteX0" y="connsiteY0"/>
                  </a:cxn>
                  <a:cxn ang="0">
                    <a:pos x="connsiteX1" y="connsiteY1"/>
                  </a:cxn>
                  <a:cxn ang="0">
                    <a:pos x="connsiteX2" y="connsiteY2"/>
                  </a:cxn>
                  <a:cxn ang="0">
                    <a:pos x="connsiteX3" y="connsiteY3"/>
                  </a:cxn>
                </a:cxnLst>
                <a:rect l="l" t="t" r="r" b="b"/>
                <a:pathLst>
                  <a:path w="510064" h="762000">
                    <a:moveTo>
                      <a:pt x="510064" y="762000"/>
                    </a:moveTo>
                    <a:lnTo>
                      <a:pt x="487204" y="0"/>
                    </a:lnTo>
                    <a:cubicBezTo>
                      <a:pt x="324803" y="35560"/>
                      <a:pt x="86201" y="80645"/>
                      <a:pt x="0" y="106680"/>
                    </a:cubicBezTo>
                    <a:cubicBezTo>
                      <a:pt x="72073" y="141923"/>
                      <a:pt x="327501" y="186690"/>
                      <a:pt x="494824" y="198120"/>
                    </a:cubicBezTo>
                  </a:path>
                </a:pathLst>
              </a:custGeom>
              <a:noFill/>
              <a:ln w="31750" cap="rnd">
                <a:solidFill>
                  <a:srgbClr val="B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188141" y="3172302"/>
                <a:ext cx="703899" cy="314324"/>
              </a:xfrm>
              <a:custGeom>
                <a:avLst/>
                <a:gdLst>
                  <a:gd name="connsiteX0" fmla="*/ 0 w 708660"/>
                  <a:gd name="connsiteY0" fmla="*/ 53340 h 381000"/>
                  <a:gd name="connsiteX1" fmla="*/ 175260 w 708660"/>
                  <a:gd name="connsiteY1" fmla="*/ 381000 h 381000"/>
                  <a:gd name="connsiteX2" fmla="*/ 426720 w 708660"/>
                  <a:gd name="connsiteY2" fmla="*/ 0 h 381000"/>
                  <a:gd name="connsiteX3" fmla="*/ 579120 w 708660"/>
                  <a:gd name="connsiteY3" fmla="*/ 342900 h 381000"/>
                  <a:gd name="connsiteX4" fmla="*/ 708660 w 708660"/>
                  <a:gd name="connsiteY4" fmla="*/ 152400 h 381000"/>
                  <a:gd name="connsiteX0" fmla="*/ 0 w 708660"/>
                  <a:gd name="connsiteY0" fmla="*/ 53340 h 381000"/>
                  <a:gd name="connsiteX1" fmla="*/ 175260 w 708660"/>
                  <a:gd name="connsiteY1" fmla="*/ 381000 h 381000"/>
                  <a:gd name="connsiteX2" fmla="*/ 426720 w 708660"/>
                  <a:gd name="connsiteY2" fmla="*/ 0 h 381000"/>
                  <a:gd name="connsiteX3" fmla="*/ 576739 w 708660"/>
                  <a:gd name="connsiteY3" fmla="*/ 319088 h 381000"/>
                  <a:gd name="connsiteX4" fmla="*/ 708660 w 708660"/>
                  <a:gd name="connsiteY4" fmla="*/ 152400 h 381000"/>
                  <a:gd name="connsiteX0" fmla="*/ 0 w 708660"/>
                  <a:gd name="connsiteY0" fmla="*/ 53340 h 381000"/>
                  <a:gd name="connsiteX1" fmla="*/ 175260 w 708660"/>
                  <a:gd name="connsiteY1" fmla="*/ 381000 h 381000"/>
                  <a:gd name="connsiteX2" fmla="*/ 426720 w 708660"/>
                  <a:gd name="connsiteY2" fmla="*/ 0 h 381000"/>
                  <a:gd name="connsiteX3" fmla="*/ 581502 w 708660"/>
                  <a:gd name="connsiteY3" fmla="*/ 302420 h 381000"/>
                  <a:gd name="connsiteX4" fmla="*/ 708660 w 708660"/>
                  <a:gd name="connsiteY4" fmla="*/ 152400 h 381000"/>
                  <a:gd name="connsiteX0" fmla="*/ 0 w 708660"/>
                  <a:gd name="connsiteY0" fmla="*/ 41434 h 369094"/>
                  <a:gd name="connsiteX1" fmla="*/ 175260 w 708660"/>
                  <a:gd name="connsiteY1" fmla="*/ 369094 h 369094"/>
                  <a:gd name="connsiteX2" fmla="*/ 417195 w 708660"/>
                  <a:gd name="connsiteY2" fmla="*/ 0 h 369094"/>
                  <a:gd name="connsiteX3" fmla="*/ 581502 w 708660"/>
                  <a:gd name="connsiteY3" fmla="*/ 290514 h 369094"/>
                  <a:gd name="connsiteX4" fmla="*/ 708660 w 708660"/>
                  <a:gd name="connsiteY4" fmla="*/ 140494 h 369094"/>
                  <a:gd name="connsiteX0" fmla="*/ 0 w 708660"/>
                  <a:gd name="connsiteY0" fmla="*/ 36671 h 364331"/>
                  <a:gd name="connsiteX1" fmla="*/ 175260 w 708660"/>
                  <a:gd name="connsiteY1" fmla="*/ 364331 h 364331"/>
                  <a:gd name="connsiteX2" fmla="*/ 407670 w 708660"/>
                  <a:gd name="connsiteY2" fmla="*/ 0 h 364331"/>
                  <a:gd name="connsiteX3" fmla="*/ 581502 w 708660"/>
                  <a:gd name="connsiteY3" fmla="*/ 285751 h 364331"/>
                  <a:gd name="connsiteX4" fmla="*/ 708660 w 708660"/>
                  <a:gd name="connsiteY4" fmla="*/ 135731 h 364331"/>
                  <a:gd name="connsiteX0" fmla="*/ 0 w 708660"/>
                  <a:gd name="connsiteY0" fmla="*/ 36671 h 364331"/>
                  <a:gd name="connsiteX1" fmla="*/ 175260 w 708660"/>
                  <a:gd name="connsiteY1" fmla="*/ 364331 h 364331"/>
                  <a:gd name="connsiteX2" fmla="*/ 407670 w 708660"/>
                  <a:gd name="connsiteY2" fmla="*/ 0 h 364331"/>
                  <a:gd name="connsiteX3" fmla="*/ 567215 w 708660"/>
                  <a:gd name="connsiteY3" fmla="*/ 285751 h 364331"/>
                  <a:gd name="connsiteX4" fmla="*/ 708660 w 708660"/>
                  <a:gd name="connsiteY4" fmla="*/ 135731 h 364331"/>
                  <a:gd name="connsiteX0" fmla="*/ 0 w 708660"/>
                  <a:gd name="connsiteY0" fmla="*/ 36671 h 347662"/>
                  <a:gd name="connsiteX1" fmla="*/ 165735 w 708660"/>
                  <a:gd name="connsiteY1" fmla="*/ 347662 h 347662"/>
                  <a:gd name="connsiteX2" fmla="*/ 407670 w 708660"/>
                  <a:gd name="connsiteY2" fmla="*/ 0 h 347662"/>
                  <a:gd name="connsiteX3" fmla="*/ 567215 w 708660"/>
                  <a:gd name="connsiteY3" fmla="*/ 285751 h 347662"/>
                  <a:gd name="connsiteX4" fmla="*/ 708660 w 708660"/>
                  <a:gd name="connsiteY4" fmla="*/ 135731 h 347662"/>
                  <a:gd name="connsiteX0" fmla="*/ 0 w 708660"/>
                  <a:gd name="connsiteY0" fmla="*/ 36671 h 285751"/>
                  <a:gd name="connsiteX1" fmla="*/ 168116 w 708660"/>
                  <a:gd name="connsiteY1" fmla="*/ 214312 h 285751"/>
                  <a:gd name="connsiteX2" fmla="*/ 407670 w 708660"/>
                  <a:gd name="connsiteY2" fmla="*/ 0 h 285751"/>
                  <a:gd name="connsiteX3" fmla="*/ 567215 w 708660"/>
                  <a:gd name="connsiteY3" fmla="*/ 285751 h 285751"/>
                  <a:gd name="connsiteX4" fmla="*/ 708660 w 708660"/>
                  <a:gd name="connsiteY4" fmla="*/ 135731 h 285751"/>
                  <a:gd name="connsiteX0" fmla="*/ 0 w 708660"/>
                  <a:gd name="connsiteY0" fmla="*/ 36671 h 338137"/>
                  <a:gd name="connsiteX1" fmla="*/ 170497 w 708660"/>
                  <a:gd name="connsiteY1" fmla="*/ 338137 h 338137"/>
                  <a:gd name="connsiteX2" fmla="*/ 407670 w 708660"/>
                  <a:gd name="connsiteY2" fmla="*/ 0 h 338137"/>
                  <a:gd name="connsiteX3" fmla="*/ 567215 w 708660"/>
                  <a:gd name="connsiteY3" fmla="*/ 285751 h 338137"/>
                  <a:gd name="connsiteX4" fmla="*/ 708660 w 708660"/>
                  <a:gd name="connsiteY4" fmla="*/ 135731 h 338137"/>
                  <a:gd name="connsiteX0" fmla="*/ 0 w 711042"/>
                  <a:gd name="connsiteY0" fmla="*/ 65246 h 338137"/>
                  <a:gd name="connsiteX1" fmla="*/ 172879 w 711042"/>
                  <a:gd name="connsiteY1" fmla="*/ 338137 h 338137"/>
                  <a:gd name="connsiteX2" fmla="*/ 410052 w 711042"/>
                  <a:gd name="connsiteY2" fmla="*/ 0 h 338137"/>
                  <a:gd name="connsiteX3" fmla="*/ 569597 w 711042"/>
                  <a:gd name="connsiteY3" fmla="*/ 285751 h 338137"/>
                  <a:gd name="connsiteX4" fmla="*/ 711042 w 711042"/>
                  <a:gd name="connsiteY4" fmla="*/ 135731 h 338137"/>
                  <a:gd name="connsiteX0" fmla="*/ 0 w 703899"/>
                  <a:gd name="connsiteY0" fmla="*/ 93821 h 338137"/>
                  <a:gd name="connsiteX1" fmla="*/ 165736 w 703899"/>
                  <a:gd name="connsiteY1" fmla="*/ 338137 h 338137"/>
                  <a:gd name="connsiteX2" fmla="*/ 402909 w 703899"/>
                  <a:gd name="connsiteY2" fmla="*/ 0 h 338137"/>
                  <a:gd name="connsiteX3" fmla="*/ 562454 w 703899"/>
                  <a:gd name="connsiteY3" fmla="*/ 285751 h 338137"/>
                  <a:gd name="connsiteX4" fmla="*/ 703899 w 703899"/>
                  <a:gd name="connsiteY4" fmla="*/ 135731 h 338137"/>
                  <a:gd name="connsiteX0" fmla="*/ 0 w 703899"/>
                  <a:gd name="connsiteY0" fmla="*/ 70008 h 314324"/>
                  <a:gd name="connsiteX1" fmla="*/ 165736 w 703899"/>
                  <a:gd name="connsiteY1" fmla="*/ 314324 h 314324"/>
                  <a:gd name="connsiteX2" fmla="*/ 410053 w 703899"/>
                  <a:gd name="connsiteY2" fmla="*/ 0 h 314324"/>
                  <a:gd name="connsiteX3" fmla="*/ 562454 w 703899"/>
                  <a:gd name="connsiteY3" fmla="*/ 261938 h 314324"/>
                  <a:gd name="connsiteX4" fmla="*/ 703899 w 703899"/>
                  <a:gd name="connsiteY4" fmla="*/ 111918 h 314324"/>
                  <a:gd name="connsiteX0" fmla="*/ 0 w 703899"/>
                  <a:gd name="connsiteY0" fmla="*/ 70008 h 314324"/>
                  <a:gd name="connsiteX1" fmla="*/ 165736 w 703899"/>
                  <a:gd name="connsiteY1" fmla="*/ 314324 h 314324"/>
                  <a:gd name="connsiteX2" fmla="*/ 410053 w 703899"/>
                  <a:gd name="connsiteY2" fmla="*/ 0 h 314324"/>
                  <a:gd name="connsiteX3" fmla="*/ 562454 w 703899"/>
                  <a:gd name="connsiteY3" fmla="*/ 261938 h 314324"/>
                  <a:gd name="connsiteX4" fmla="*/ 703899 w 703899"/>
                  <a:gd name="connsiteY4" fmla="*/ 111918 h 314324"/>
                  <a:gd name="connsiteX0" fmla="*/ 0 w 703899"/>
                  <a:gd name="connsiteY0" fmla="*/ 70008 h 314324"/>
                  <a:gd name="connsiteX1" fmla="*/ 165736 w 703899"/>
                  <a:gd name="connsiteY1" fmla="*/ 314324 h 314324"/>
                  <a:gd name="connsiteX2" fmla="*/ 410053 w 703899"/>
                  <a:gd name="connsiteY2" fmla="*/ 0 h 314324"/>
                  <a:gd name="connsiteX3" fmla="*/ 562454 w 703899"/>
                  <a:gd name="connsiteY3" fmla="*/ 261938 h 314324"/>
                  <a:gd name="connsiteX4" fmla="*/ 703899 w 703899"/>
                  <a:gd name="connsiteY4" fmla="*/ 111918 h 314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899" h="314324">
                    <a:moveTo>
                      <a:pt x="0" y="70008"/>
                    </a:moveTo>
                    <a:lnTo>
                      <a:pt x="165736" y="314324"/>
                    </a:lnTo>
                    <a:cubicBezTo>
                      <a:pt x="247175" y="209549"/>
                      <a:pt x="295277" y="95250"/>
                      <a:pt x="410053" y="0"/>
                    </a:cubicBezTo>
                    <a:lnTo>
                      <a:pt x="562454" y="261938"/>
                    </a:lnTo>
                    <a:lnTo>
                      <a:pt x="703899" y="111918"/>
                    </a:lnTo>
                  </a:path>
                </a:pathLst>
              </a:custGeom>
              <a:noFill/>
              <a:ln w="31750" cap="rnd">
                <a:solidFill>
                  <a:srgbClr val="B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3456146" y="2715101"/>
                <a:ext cx="881539" cy="762476"/>
              </a:xfrm>
              <a:custGeom>
                <a:avLst/>
                <a:gdLst>
                  <a:gd name="connsiteX0" fmla="*/ 883920 w 883920"/>
                  <a:gd name="connsiteY0" fmla="*/ 0 h 769620"/>
                  <a:gd name="connsiteX1" fmla="*/ 0 w 883920"/>
                  <a:gd name="connsiteY1" fmla="*/ 769620 h 769620"/>
                  <a:gd name="connsiteX2" fmla="*/ 312420 w 883920"/>
                  <a:gd name="connsiteY2" fmla="*/ 655320 h 769620"/>
                  <a:gd name="connsiteX0" fmla="*/ 883920 w 883920"/>
                  <a:gd name="connsiteY0" fmla="*/ 0 h 769620"/>
                  <a:gd name="connsiteX1" fmla="*/ 320516 w 883920"/>
                  <a:gd name="connsiteY1" fmla="*/ 449580 h 769620"/>
                  <a:gd name="connsiteX2" fmla="*/ 0 w 883920"/>
                  <a:gd name="connsiteY2" fmla="*/ 769620 h 769620"/>
                  <a:gd name="connsiteX3" fmla="*/ 312420 w 883920"/>
                  <a:gd name="connsiteY3" fmla="*/ 655320 h 769620"/>
                  <a:gd name="connsiteX0" fmla="*/ 893445 w 893445"/>
                  <a:gd name="connsiteY0" fmla="*/ 0 h 767239"/>
                  <a:gd name="connsiteX1" fmla="*/ 320516 w 893445"/>
                  <a:gd name="connsiteY1" fmla="*/ 447199 h 767239"/>
                  <a:gd name="connsiteX2" fmla="*/ 0 w 893445"/>
                  <a:gd name="connsiteY2" fmla="*/ 767239 h 767239"/>
                  <a:gd name="connsiteX3" fmla="*/ 312420 w 893445"/>
                  <a:gd name="connsiteY3" fmla="*/ 652939 h 767239"/>
                  <a:gd name="connsiteX0" fmla="*/ 893445 w 893445"/>
                  <a:gd name="connsiteY0" fmla="*/ 0 h 767239"/>
                  <a:gd name="connsiteX1" fmla="*/ 320516 w 893445"/>
                  <a:gd name="connsiteY1" fmla="*/ 447199 h 767239"/>
                  <a:gd name="connsiteX2" fmla="*/ 0 w 893445"/>
                  <a:gd name="connsiteY2" fmla="*/ 767239 h 767239"/>
                  <a:gd name="connsiteX3" fmla="*/ 312420 w 893445"/>
                  <a:gd name="connsiteY3" fmla="*/ 652939 h 767239"/>
                  <a:gd name="connsiteX0" fmla="*/ 893445 w 893445"/>
                  <a:gd name="connsiteY0" fmla="*/ 0 h 767239"/>
                  <a:gd name="connsiteX1" fmla="*/ 320516 w 893445"/>
                  <a:gd name="connsiteY1" fmla="*/ 447199 h 767239"/>
                  <a:gd name="connsiteX2" fmla="*/ 0 w 893445"/>
                  <a:gd name="connsiteY2" fmla="*/ 767239 h 767239"/>
                  <a:gd name="connsiteX3" fmla="*/ 312420 w 893445"/>
                  <a:gd name="connsiteY3" fmla="*/ 652939 h 767239"/>
                  <a:gd name="connsiteX0" fmla="*/ 881539 w 881539"/>
                  <a:gd name="connsiteY0" fmla="*/ 0 h 762476"/>
                  <a:gd name="connsiteX1" fmla="*/ 308610 w 881539"/>
                  <a:gd name="connsiteY1" fmla="*/ 447199 h 762476"/>
                  <a:gd name="connsiteX2" fmla="*/ 0 w 881539"/>
                  <a:gd name="connsiteY2" fmla="*/ 762476 h 762476"/>
                  <a:gd name="connsiteX3" fmla="*/ 300514 w 881539"/>
                  <a:gd name="connsiteY3" fmla="*/ 652939 h 762476"/>
                  <a:gd name="connsiteX0" fmla="*/ 881539 w 881539"/>
                  <a:gd name="connsiteY0" fmla="*/ 0 h 762476"/>
                  <a:gd name="connsiteX1" fmla="*/ 308610 w 881539"/>
                  <a:gd name="connsiteY1" fmla="*/ 447199 h 762476"/>
                  <a:gd name="connsiteX2" fmla="*/ 0 w 881539"/>
                  <a:gd name="connsiteY2" fmla="*/ 762476 h 762476"/>
                  <a:gd name="connsiteX3" fmla="*/ 300514 w 881539"/>
                  <a:gd name="connsiteY3" fmla="*/ 652939 h 762476"/>
                  <a:gd name="connsiteX0" fmla="*/ 881539 w 881539"/>
                  <a:gd name="connsiteY0" fmla="*/ 0 h 762476"/>
                  <a:gd name="connsiteX1" fmla="*/ 308610 w 881539"/>
                  <a:gd name="connsiteY1" fmla="*/ 447199 h 762476"/>
                  <a:gd name="connsiteX2" fmla="*/ 0 w 881539"/>
                  <a:gd name="connsiteY2" fmla="*/ 762476 h 762476"/>
                  <a:gd name="connsiteX3" fmla="*/ 317182 w 881539"/>
                  <a:gd name="connsiteY3" fmla="*/ 662464 h 762476"/>
                  <a:gd name="connsiteX0" fmla="*/ 881539 w 881539"/>
                  <a:gd name="connsiteY0" fmla="*/ 0 h 762476"/>
                  <a:gd name="connsiteX1" fmla="*/ 308610 w 881539"/>
                  <a:gd name="connsiteY1" fmla="*/ 447199 h 762476"/>
                  <a:gd name="connsiteX2" fmla="*/ 0 w 881539"/>
                  <a:gd name="connsiteY2" fmla="*/ 762476 h 762476"/>
                  <a:gd name="connsiteX3" fmla="*/ 317182 w 881539"/>
                  <a:gd name="connsiteY3" fmla="*/ 662464 h 762476"/>
                  <a:gd name="connsiteX0" fmla="*/ 881539 w 881539"/>
                  <a:gd name="connsiteY0" fmla="*/ 0 h 762476"/>
                  <a:gd name="connsiteX1" fmla="*/ 308610 w 881539"/>
                  <a:gd name="connsiteY1" fmla="*/ 447199 h 762476"/>
                  <a:gd name="connsiteX2" fmla="*/ 0 w 881539"/>
                  <a:gd name="connsiteY2" fmla="*/ 762476 h 762476"/>
                  <a:gd name="connsiteX3" fmla="*/ 307657 w 881539"/>
                  <a:gd name="connsiteY3" fmla="*/ 671989 h 762476"/>
                </a:gdLst>
                <a:ahLst/>
                <a:cxnLst>
                  <a:cxn ang="0">
                    <a:pos x="connsiteX0" y="connsiteY0"/>
                  </a:cxn>
                  <a:cxn ang="0">
                    <a:pos x="connsiteX1" y="connsiteY1"/>
                  </a:cxn>
                  <a:cxn ang="0">
                    <a:pos x="connsiteX2" y="connsiteY2"/>
                  </a:cxn>
                  <a:cxn ang="0">
                    <a:pos x="connsiteX3" y="connsiteY3"/>
                  </a:cxn>
                </a:cxnLst>
                <a:rect l="l" t="t" r="r" b="b"/>
                <a:pathLst>
                  <a:path w="881539" h="762476">
                    <a:moveTo>
                      <a:pt x="881539" y="0"/>
                    </a:moveTo>
                    <a:cubicBezTo>
                      <a:pt x="709613" y="148273"/>
                      <a:pt x="455533" y="320120"/>
                      <a:pt x="308610" y="447199"/>
                    </a:cubicBezTo>
                    <a:cubicBezTo>
                      <a:pt x="161687" y="574278"/>
                      <a:pt x="106839" y="655796"/>
                      <a:pt x="0" y="762476"/>
                    </a:cubicBezTo>
                    <a:cubicBezTo>
                      <a:pt x="71596" y="728346"/>
                      <a:pt x="190817" y="698976"/>
                      <a:pt x="307657" y="671989"/>
                    </a:cubicBezTo>
                  </a:path>
                </a:pathLst>
              </a:custGeom>
              <a:noFill/>
              <a:ln w="31750" cap="rnd">
                <a:solidFill>
                  <a:srgbClr val="B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07820" y="3192779"/>
                <a:ext cx="1783080" cy="1141101"/>
              </a:xfrm>
              <a:custGeom>
                <a:avLst/>
                <a:gdLst>
                  <a:gd name="connsiteX0" fmla="*/ 0 w 1783080"/>
                  <a:gd name="connsiteY0" fmla="*/ 906780 h 1127760"/>
                  <a:gd name="connsiteX1" fmla="*/ 617220 w 1783080"/>
                  <a:gd name="connsiteY1" fmla="*/ 1127760 h 1127760"/>
                  <a:gd name="connsiteX2" fmla="*/ 1783080 w 1783080"/>
                  <a:gd name="connsiteY2" fmla="*/ 152400 h 1127760"/>
                  <a:gd name="connsiteX3" fmla="*/ 1676400 w 1783080"/>
                  <a:gd name="connsiteY3" fmla="*/ 228600 h 1127760"/>
                  <a:gd name="connsiteX4" fmla="*/ 1310640 w 1783080"/>
                  <a:gd name="connsiteY4" fmla="*/ 236220 h 1127760"/>
                  <a:gd name="connsiteX5" fmla="*/ 1676400 w 1783080"/>
                  <a:gd name="connsiteY5" fmla="*/ 0 h 1127760"/>
                  <a:gd name="connsiteX6" fmla="*/ 1318260 w 1783080"/>
                  <a:gd name="connsiteY6" fmla="*/ 228600 h 1127760"/>
                  <a:gd name="connsiteX7" fmla="*/ 1082040 w 1783080"/>
                  <a:gd name="connsiteY7" fmla="*/ 259080 h 1127760"/>
                  <a:gd name="connsiteX8" fmla="*/ 1432560 w 1783080"/>
                  <a:gd name="connsiteY8" fmla="*/ 0 h 1127760"/>
                  <a:gd name="connsiteX0" fmla="*/ 0 w 1783080"/>
                  <a:gd name="connsiteY0" fmla="*/ 906780 h 1160387"/>
                  <a:gd name="connsiteX1" fmla="*/ 617220 w 1783080"/>
                  <a:gd name="connsiteY1" fmla="*/ 1127760 h 1160387"/>
                  <a:gd name="connsiteX2" fmla="*/ 1783080 w 1783080"/>
                  <a:gd name="connsiteY2" fmla="*/ 152400 h 1160387"/>
                  <a:gd name="connsiteX3" fmla="*/ 1676400 w 1783080"/>
                  <a:gd name="connsiteY3" fmla="*/ 228600 h 1160387"/>
                  <a:gd name="connsiteX4" fmla="*/ 1310640 w 1783080"/>
                  <a:gd name="connsiteY4" fmla="*/ 236220 h 1160387"/>
                  <a:gd name="connsiteX5" fmla="*/ 1676400 w 1783080"/>
                  <a:gd name="connsiteY5" fmla="*/ 0 h 1160387"/>
                  <a:gd name="connsiteX6" fmla="*/ 1318260 w 1783080"/>
                  <a:gd name="connsiteY6" fmla="*/ 228600 h 1160387"/>
                  <a:gd name="connsiteX7" fmla="*/ 1082040 w 1783080"/>
                  <a:gd name="connsiteY7" fmla="*/ 259080 h 1160387"/>
                  <a:gd name="connsiteX8" fmla="*/ 1432560 w 1783080"/>
                  <a:gd name="connsiteY8" fmla="*/ 0 h 1160387"/>
                  <a:gd name="connsiteX0" fmla="*/ 0 w 1783080"/>
                  <a:gd name="connsiteY0" fmla="*/ 906780 h 1134528"/>
                  <a:gd name="connsiteX1" fmla="*/ 671989 w 1783080"/>
                  <a:gd name="connsiteY1" fmla="*/ 1099185 h 1134528"/>
                  <a:gd name="connsiteX2" fmla="*/ 1783080 w 1783080"/>
                  <a:gd name="connsiteY2" fmla="*/ 152400 h 1134528"/>
                  <a:gd name="connsiteX3" fmla="*/ 1676400 w 1783080"/>
                  <a:gd name="connsiteY3" fmla="*/ 228600 h 1134528"/>
                  <a:gd name="connsiteX4" fmla="*/ 1310640 w 1783080"/>
                  <a:gd name="connsiteY4" fmla="*/ 236220 h 1134528"/>
                  <a:gd name="connsiteX5" fmla="*/ 1676400 w 1783080"/>
                  <a:gd name="connsiteY5" fmla="*/ 0 h 1134528"/>
                  <a:gd name="connsiteX6" fmla="*/ 1318260 w 1783080"/>
                  <a:gd name="connsiteY6" fmla="*/ 228600 h 1134528"/>
                  <a:gd name="connsiteX7" fmla="*/ 1082040 w 1783080"/>
                  <a:gd name="connsiteY7" fmla="*/ 259080 h 1134528"/>
                  <a:gd name="connsiteX8" fmla="*/ 1432560 w 1783080"/>
                  <a:gd name="connsiteY8" fmla="*/ 0 h 1134528"/>
                  <a:gd name="connsiteX0" fmla="*/ 0 w 1783080"/>
                  <a:gd name="connsiteY0" fmla="*/ 906780 h 1143576"/>
                  <a:gd name="connsiteX1" fmla="*/ 671989 w 1783080"/>
                  <a:gd name="connsiteY1" fmla="*/ 1099185 h 1143576"/>
                  <a:gd name="connsiteX2" fmla="*/ 1783080 w 1783080"/>
                  <a:gd name="connsiteY2" fmla="*/ 152400 h 1143576"/>
                  <a:gd name="connsiteX3" fmla="*/ 1676400 w 1783080"/>
                  <a:gd name="connsiteY3" fmla="*/ 228600 h 1143576"/>
                  <a:gd name="connsiteX4" fmla="*/ 1310640 w 1783080"/>
                  <a:gd name="connsiteY4" fmla="*/ 236220 h 1143576"/>
                  <a:gd name="connsiteX5" fmla="*/ 1676400 w 1783080"/>
                  <a:gd name="connsiteY5" fmla="*/ 0 h 1143576"/>
                  <a:gd name="connsiteX6" fmla="*/ 1318260 w 1783080"/>
                  <a:gd name="connsiteY6" fmla="*/ 228600 h 1143576"/>
                  <a:gd name="connsiteX7" fmla="*/ 1082040 w 1783080"/>
                  <a:gd name="connsiteY7" fmla="*/ 259080 h 1143576"/>
                  <a:gd name="connsiteX8" fmla="*/ 1432560 w 1783080"/>
                  <a:gd name="connsiteY8" fmla="*/ 0 h 1143576"/>
                  <a:gd name="connsiteX0" fmla="*/ 0 w 1783080"/>
                  <a:gd name="connsiteY0" fmla="*/ 906780 h 1104221"/>
                  <a:gd name="connsiteX1" fmla="*/ 671989 w 1783080"/>
                  <a:gd name="connsiteY1" fmla="*/ 1099185 h 1104221"/>
                  <a:gd name="connsiteX2" fmla="*/ 1175861 w 1783080"/>
                  <a:gd name="connsiteY2" fmla="*/ 760095 h 1104221"/>
                  <a:gd name="connsiteX3" fmla="*/ 1783080 w 1783080"/>
                  <a:gd name="connsiteY3" fmla="*/ 152400 h 1104221"/>
                  <a:gd name="connsiteX4" fmla="*/ 1676400 w 1783080"/>
                  <a:gd name="connsiteY4" fmla="*/ 228600 h 1104221"/>
                  <a:gd name="connsiteX5" fmla="*/ 1310640 w 1783080"/>
                  <a:gd name="connsiteY5" fmla="*/ 236220 h 1104221"/>
                  <a:gd name="connsiteX6" fmla="*/ 1676400 w 1783080"/>
                  <a:gd name="connsiteY6" fmla="*/ 0 h 1104221"/>
                  <a:gd name="connsiteX7" fmla="*/ 1318260 w 1783080"/>
                  <a:gd name="connsiteY7" fmla="*/ 228600 h 1104221"/>
                  <a:gd name="connsiteX8" fmla="*/ 1082040 w 1783080"/>
                  <a:gd name="connsiteY8" fmla="*/ 259080 h 1104221"/>
                  <a:gd name="connsiteX9" fmla="*/ 1432560 w 1783080"/>
                  <a:gd name="connsiteY9" fmla="*/ 0 h 1104221"/>
                  <a:gd name="connsiteX0" fmla="*/ 0 w 1783080"/>
                  <a:gd name="connsiteY0" fmla="*/ 906780 h 1127037"/>
                  <a:gd name="connsiteX1" fmla="*/ 671989 w 1783080"/>
                  <a:gd name="connsiteY1" fmla="*/ 1099185 h 1127037"/>
                  <a:gd name="connsiteX2" fmla="*/ 1175861 w 1783080"/>
                  <a:gd name="connsiteY2" fmla="*/ 760095 h 1127037"/>
                  <a:gd name="connsiteX3" fmla="*/ 1783080 w 1783080"/>
                  <a:gd name="connsiteY3" fmla="*/ 152400 h 1127037"/>
                  <a:gd name="connsiteX4" fmla="*/ 1676400 w 1783080"/>
                  <a:gd name="connsiteY4" fmla="*/ 228600 h 1127037"/>
                  <a:gd name="connsiteX5" fmla="*/ 1310640 w 1783080"/>
                  <a:gd name="connsiteY5" fmla="*/ 236220 h 1127037"/>
                  <a:gd name="connsiteX6" fmla="*/ 1676400 w 1783080"/>
                  <a:gd name="connsiteY6" fmla="*/ 0 h 1127037"/>
                  <a:gd name="connsiteX7" fmla="*/ 1318260 w 1783080"/>
                  <a:gd name="connsiteY7" fmla="*/ 228600 h 1127037"/>
                  <a:gd name="connsiteX8" fmla="*/ 1082040 w 1783080"/>
                  <a:gd name="connsiteY8" fmla="*/ 259080 h 1127037"/>
                  <a:gd name="connsiteX9" fmla="*/ 1432560 w 1783080"/>
                  <a:gd name="connsiteY9" fmla="*/ 0 h 1127037"/>
                  <a:gd name="connsiteX0" fmla="*/ 0 w 1783080"/>
                  <a:gd name="connsiteY0" fmla="*/ 906780 h 1150194"/>
                  <a:gd name="connsiteX1" fmla="*/ 598170 w 1783080"/>
                  <a:gd name="connsiteY1" fmla="*/ 1125379 h 1150194"/>
                  <a:gd name="connsiteX2" fmla="*/ 1175861 w 1783080"/>
                  <a:gd name="connsiteY2" fmla="*/ 760095 h 1150194"/>
                  <a:gd name="connsiteX3" fmla="*/ 1783080 w 1783080"/>
                  <a:gd name="connsiteY3" fmla="*/ 152400 h 1150194"/>
                  <a:gd name="connsiteX4" fmla="*/ 1676400 w 1783080"/>
                  <a:gd name="connsiteY4" fmla="*/ 228600 h 1150194"/>
                  <a:gd name="connsiteX5" fmla="*/ 1310640 w 1783080"/>
                  <a:gd name="connsiteY5" fmla="*/ 236220 h 1150194"/>
                  <a:gd name="connsiteX6" fmla="*/ 1676400 w 1783080"/>
                  <a:gd name="connsiteY6" fmla="*/ 0 h 1150194"/>
                  <a:gd name="connsiteX7" fmla="*/ 1318260 w 1783080"/>
                  <a:gd name="connsiteY7" fmla="*/ 228600 h 1150194"/>
                  <a:gd name="connsiteX8" fmla="*/ 1082040 w 1783080"/>
                  <a:gd name="connsiteY8" fmla="*/ 259080 h 1150194"/>
                  <a:gd name="connsiteX9" fmla="*/ 1432560 w 1783080"/>
                  <a:gd name="connsiteY9" fmla="*/ 0 h 1150194"/>
                  <a:gd name="connsiteX0" fmla="*/ 0 w 1783080"/>
                  <a:gd name="connsiteY0" fmla="*/ 906780 h 1143650"/>
                  <a:gd name="connsiteX1" fmla="*/ 598170 w 1783080"/>
                  <a:gd name="connsiteY1" fmla="*/ 1125379 h 1143650"/>
                  <a:gd name="connsiteX2" fmla="*/ 1175861 w 1783080"/>
                  <a:gd name="connsiteY2" fmla="*/ 760095 h 1143650"/>
                  <a:gd name="connsiteX3" fmla="*/ 1783080 w 1783080"/>
                  <a:gd name="connsiteY3" fmla="*/ 152400 h 1143650"/>
                  <a:gd name="connsiteX4" fmla="*/ 1676400 w 1783080"/>
                  <a:gd name="connsiteY4" fmla="*/ 228600 h 1143650"/>
                  <a:gd name="connsiteX5" fmla="*/ 1310640 w 1783080"/>
                  <a:gd name="connsiteY5" fmla="*/ 236220 h 1143650"/>
                  <a:gd name="connsiteX6" fmla="*/ 1676400 w 1783080"/>
                  <a:gd name="connsiteY6" fmla="*/ 0 h 1143650"/>
                  <a:gd name="connsiteX7" fmla="*/ 1318260 w 1783080"/>
                  <a:gd name="connsiteY7" fmla="*/ 228600 h 1143650"/>
                  <a:gd name="connsiteX8" fmla="*/ 1082040 w 1783080"/>
                  <a:gd name="connsiteY8" fmla="*/ 259080 h 1143650"/>
                  <a:gd name="connsiteX9" fmla="*/ 1432560 w 1783080"/>
                  <a:gd name="connsiteY9" fmla="*/ 0 h 1143650"/>
                  <a:gd name="connsiteX0" fmla="*/ 0 w 1783080"/>
                  <a:gd name="connsiteY0" fmla="*/ 906780 h 1132001"/>
                  <a:gd name="connsiteX1" fmla="*/ 598170 w 1783080"/>
                  <a:gd name="connsiteY1" fmla="*/ 1125379 h 1132001"/>
                  <a:gd name="connsiteX2" fmla="*/ 1225867 w 1783080"/>
                  <a:gd name="connsiteY2" fmla="*/ 702945 h 1132001"/>
                  <a:gd name="connsiteX3" fmla="*/ 1783080 w 1783080"/>
                  <a:gd name="connsiteY3" fmla="*/ 152400 h 1132001"/>
                  <a:gd name="connsiteX4" fmla="*/ 1676400 w 1783080"/>
                  <a:gd name="connsiteY4" fmla="*/ 228600 h 1132001"/>
                  <a:gd name="connsiteX5" fmla="*/ 1310640 w 1783080"/>
                  <a:gd name="connsiteY5" fmla="*/ 236220 h 1132001"/>
                  <a:gd name="connsiteX6" fmla="*/ 1676400 w 1783080"/>
                  <a:gd name="connsiteY6" fmla="*/ 0 h 1132001"/>
                  <a:gd name="connsiteX7" fmla="*/ 1318260 w 1783080"/>
                  <a:gd name="connsiteY7" fmla="*/ 228600 h 1132001"/>
                  <a:gd name="connsiteX8" fmla="*/ 1082040 w 1783080"/>
                  <a:gd name="connsiteY8" fmla="*/ 259080 h 1132001"/>
                  <a:gd name="connsiteX9" fmla="*/ 1432560 w 1783080"/>
                  <a:gd name="connsiteY9" fmla="*/ 0 h 1132001"/>
                  <a:gd name="connsiteX0" fmla="*/ 0 w 1783080"/>
                  <a:gd name="connsiteY0" fmla="*/ 906780 h 1132001"/>
                  <a:gd name="connsiteX1" fmla="*/ 598170 w 1783080"/>
                  <a:gd name="connsiteY1" fmla="*/ 1125379 h 1132001"/>
                  <a:gd name="connsiteX2" fmla="*/ 1225867 w 1783080"/>
                  <a:gd name="connsiteY2" fmla="*/ 702945 h 1132001"/>
                  <a:gd name="connsiteX3" fmla="*/ 1783080 w 1783080"/>
                  <a:gd name="connsiteY3" fmla="*/ 152400 h 1132001"/>
                  <a:gd name="connsiteX4" fmla="*/ 1676400 w 1783080"/>
                  <a:gd name="connsiteY4" fmla="*/ 228600 h 1132001"/>
                  <a:gd name="connsiteX5" fmla="*/ 1310640 w 1783080"/>
                  <a:gd name="connsiteY5" fmla="*/ 236220 h 1132001"/>
                  <a:gd name="connsiteX6" fmla="*/ 1676400 w 1783080"/>
                  <a:gd name="connsiteY6" fmla="*/ 0 h 1132001"/>
                  <a:gd name="connsiteX7" fmla="*/ 1318260 w 1783080"/>
                  <a:gd name="connsiteY7" fmla="*/ 228600 h 1132001"/>
                  <a:gd name="connsiteX8" fmla="*/ 1082040 w 1783080"/>
                  <a:gd name="connsiteY8" fmla="*/ 259080 h 1132001"/>
                  <a:gd name="connsiteX9" fmla="*/ 1432560 w 1783080"/>
                  <a:gd name="connsiteY9" fmla="*/ 0 h 1132001"/>
                  <a:gd name="connsiteX0" fmla="*/ 0 w 1783080"/>
                  <a:gd name="connsiteY0" fmla="*/ 906780 h 1132001"/>
                  <a:gd name="connsiteX1" fmla="*/ 598170 w 1783080"/>
                  <a:gd name="connsiteY1" fmla="*/ 1125379 h 1132001"/>
                  <a:gd name="connsiteX2" fmla="*/ 1225867 w 1783080"/>
                  <a:gd name="connsiteY2" fmla="*/ 702945 h 1132001"/>
                  <a:gd name="connsiteX3" fmla="*/ 1783080 w 1783080"/>
                  <a:gd name="connsiteY3" fmla="*/ 152400 h 1132001"/>
                  <a:gd name="connsiteX4" fmla="*/ 1676400 w 1783080"/>
                  <a:gd name="connsiteY4" fmla="*/ 228600 h 1132001"/>
                  <a:gd name="connsiteX5" fmla="*/ 1310640 w 1783080"/>
                  <a:gd name="connsiteY5" fmla="*/ 236220 h 1132001"/>
                  <a:gd name="connsiteX6" fmla="*/ 1676400 w 1783080"/>
                  <a:gd name="connsiteY6" fmla="*/ 0 h 1132001"/>
                  <a:gd name="connsiteX7" fmla="*/ 1318260 w 1783080"/>
                  <a:gd name="connsiteY7" fmla="*/ 228600 h 1132001"/>
                  <a:gd name="connsiteX8" fmla="*/ 1082040 w 1783080"/>
                  <a:gd name="connsiteY8" fmla="*/ 259080 h 1132001"/>
                  <a:gd name="connsiteX9" fmla="*/ 1432560 w 1783080"/>
                  <a:gd name="connsiteY9" fmla="*/ 0 h 1132001"/>
                  <a:gd name="connsiteX0" fmla="*/ 0 w 1783080"/>
                  <a:gd name="connsiteY0" fmla="*/ 906780 h 1134271"/>
                  <a:gd name="connsiteX1" fmla="*/ 548163 w 1783080"/>
                  <a:gd name="connsiteY1" fmla="*/ 1127761 h 1134271"/>
                  <a:gd name="connsiteX2" fmla="*/ 1225867 w 1783080"/>
                  <a:gd name="connsiteY2" fmla="*/ 702945 h 1134271"/>
                  <a:gd name="connsiteX3" fmla="*/ 1783080 w 1783080"/>
                  <a:gd name="connsiteY3" fmla="*/ 152400 h 1134271"/>
                  <a:gd name="connsiteX4" fmla="*/ 1676400 w 1783080"/>
                  <a:gd name="connsiteY4" fmla="*/ 228600 h 1134271"/>
                  <a:gd name="connsiteX5" fmla="*/ 1310640 w 1783080"/>
                  <a:gd name="connsiteY5" fmla="*/ 236220 h 1134271"/>
                  <a:gd name="connsiteX6" fmla="*/ 1676400 w 1783080"/>
                  <a:gd name="connsiteY6" fmla="*/ 0 h 1134271"/>
                  <a:gd name="connsiteX7" fmla="*/ 1318260 w 1783080"/>
                  <a:gd name="connsiteY7" fmla="*/ 228600 h 1134271"/>
                  <a:gd name="connsiteX8" fmla="*/ 1082040 w 1783080"/>
                  <a:gd name="connsiteY8" fmla="*/ 259080 h 1134271"/>
                  <a:gd name="connsiteX9" fmla="*/ 1432560 w 1783080"/>
                  <a:gd name="connsiteY9" fmla="*/ 0 h 1134271"/>
                  <a:gd name="connsiteX0" fmla="*/ 0 w 1783080"/>
                  <a:gd name="connsiteY0" fmla="*/ 906780 h 1141101"/>
                  <a:gd name="connsiteX1" fmla="*/ 567213 w 1783080"/>
                  <a:gd name="connsiteY1" fmla="*/ 1134905 h 1141101"/>
                  <a:gd name="connsiteX2" fmla="*/ 1225867 w 1783080"/>
                  <a:gd name="connsiteY2" fmla="*/ 702945 h 1141101"/>
                  <a:gd name="connsiteX3" fmla="*/ 1783080 w 1783080"/>
                  <a:gd name="connsiteY3" fmla="*/ 152400 h 1141101"/>
                  <a:gd name="connsiteX4" fmla="*/ 1676400 w 1783080"/>
                  <a:gd name="connsiteY4" fmla="*/ 228600 h 1141101"/>
                  <a:gd name="connsiteX5" fmla="*/ 1310640 w 1783080"/>
                  <a:gd name="connsiteY5" fmla="*/ 236220 h 1141101"/>
                  <a:gd name="connsiteX6" fmla="*/ 1676400 w 1783080"/>
                  <a:gd name="connsiteY6" fmla="*/ 0 h 1141101"/>
                  <a:gd name="connsiteX7" fmla="*/ 1318260 w 1783080"/>
                  <a:gd name="connsiteY7" fmla="*/ 228600 h 1141101"/>
                  <a:gd name="connsiteX8" fmla="*/ 1082040 w 1783080"/>
                  <a:gd name="connsiteY8" fmla="*/ 259080 h 1141101"/>
                  <a:gd name="connsiteX9" fmla="*/ 1432560 w 1783080"/>
                  <a:gd name="connsiteY9" fmla="*/ 0 h 1141101"/>
                  <a:gd name="connsiteX0" fmla="*/ 0 w 1783080"/>
                  <a:gd name="connsiteY0" fmla="*/ 906780 h 1141101"/>
                  <a:gd name="connsiteX1" fmla="*/ 567213 w 1783080"/>
                  <a:gd name="connsiteY1" fmla="*/ 1134905 h 1141101"/>
                  <a:gd name="connsiteX2" fmla="*/ 1225867 w 1783080"/>
                  <a:gd name="connsiteY2" fmla="*/ 702945 h 1141101"/>
                  <a:gd name="connsiteX3" fmla="*/ 1783080 w 1783080"/>
                  <a:gd name="connsiteY3" fmla="*/ 152400 h 1141101"/>
                  <a:gd name="connsiteX4" fmla="*/ 1676400 w 1783080"/>
                  <a:gd name="connsiteY4" fmla="*/ 228600 h 1141101"/>
                  <a:gd name="connsiteX5" fmla="*/ 1310640 w 1783080"/>
                  <a:gd name="connsiteY5" fmla="*/ 236220 h 1141101"/>
                  <a:gd name="connsiteX6" fmla="*/ 1676400 w 1783080"/>
                  <a:gd name="connsiteY6" fmla="*/ 0 h 1141101"/>
                  <a:gd name="connsiteX7" fmla="*/ 1318260 w 1783080"/>
                  <a:gd name="connsiteY7" fmla="*/ 228600 h 1141101"/>
                  <a:gd name="connsiteX8" fmla="*/ 1082040 w 1783080"/>
                  <a:gd name="connsiteY8" fmla="*/ 259080 h 1141101"/>
                  <a:gd name="connsiteX9" fmla="*/ 1432560 w 1783080"/>
                  <a:gd name="connsiteY9" fmla="*/ 0 h 1141101"/>
                  <a:gd name="connsiteX0" fmla="*/ 0 w 1783080"/>
                  <a:gd name="connsiteY0" fmla="*/ 906780 h 1141101"/>
                  <a:gd name="connsiteX1" fmla="*/ 567213 w 1783080"/>
                  <a:gd name="connsiteY1" fmla="*/ 1134905 h 1141101"/>
                  <a:gd name="connsiteX2" fmla="*/ 1225867 w 1783080"/>
                  <a:gd name="connsiteY2" fmla="*/ 702945 h 1141101"/>
                  <a:gd name="connsiteX3" fmla="*/ 1783080 w 1783080"/>
                  <a:gd name="connsiteY3" fmla="*/ 152400 h 1141101"/>
                  <a:gd name="connsiteX4" fmla="*/ 1707356 w 1783080"/>
                  <a:gd name="connsiteY4" fmla="*/ 228600 h 1141101"/>
                  <a:gd name="connsiteX5" fmla="*/ 1310640 w 1783080"/>
                  <a:gd name="connsiteY5" fmla="*/ 236220 h 1141101"/>
                  <a:gd name="connsiteX6" fmla="*/ 1676400 w 1783080"/>
                  <a:gd name="connsiteY6" fmla="*/ 0 h 1141101"/>
                  <a:gd name="connsiteX7" fmla="*/ 1318260 w 1783080"/>
                  <a:gd name="connsiteY7" fmla="*/ 228600 h 1141101"/>
                  <a:gd name="connsiteX8" fmla="*/ 1082040 w 1783080"/>
                  <a:gd name="connsiteY8" fmla="*/ 259080 h 1141101"/>
                  <a:gd name="connsiteX9" fmla="*/ 1432560 w 1783080"/>
                  <a:gd name="connsiteY9" fmla="*/ 0 h 1141101"/>
                  <a:gd name="connsiteX0" fmla="*/ 0 w 1783080"/>
                  <a:gd name="connsiteY0" fmla="*/ 906780 h 1141101"/>
                  <a:gd name="connsiteX1" fmla="*/ 567213 w 1783080"/>
                  <a:gd name="connsiteY1" fmla="*/ 1134905 h 1141101"/>
                  <a:gd name="connsiteX2" fmla="*/ 1225867 w 1783080"/>
                  <a:gd name="connsiteY2" fmla="*/ 702945 h 1141101"/>
                  <a:gd name="connsiteX3" fmla="*/ 1783080 w 1783080"/>
                  <a:gd name="connsiteY3" fmla="*/ 152400 h 1141101"/>
                  <a:gd name="connsiteX4" fmla="*/ 1707356 w 1783080"/>
                  <a:gd name="connsiteY4" fmla="*/ 228600 h 1141101"/>
                  <a:gd name="connsiteX5" fmla="*/ 1310640 w 1783080"/>
                  <a:gd name="connsiteY5" fmla="*/ 236220 h 1141101"/>
                  <a:gd name="connsiteX6" fmla="*/ 1676400 w 1783080"/>
                  <a:gd name="connsiteY6" fmla="*/ 0 h 1141101"/>
                  <a:gd name="connsiteX7" fmla="*/ 1311116 w 1783080"/>
                  <a:gd name="connsiteY7" fmla="*/ 233363 h 1141101"/>
                  <a:gd name="connsiteX8" fmla="*/ 1082040 w 1783080"/>
                  <a:gd name="connsiteY8" fmla="*/ 259080 h 1141101"/>
                  <a:gd name="connsiteX9" fmla="*/ 1432560 w 1783080"/>
                  <a:gd name="connsiteY9" fmla="*/ 0 h 1141101"/>
                  <a:gd name="connsiteX0" fmla="*/ 0 w 1783080"/>
                  <a:gd name="connsiteY0" fmla="*/ 906780 h 1141101"/>
                  <a:gd name="connsiteX1" fmla="*/ 567213 w 1783080"/>
                  <a:gd name="connsiteY1" fmla="*/ 1134905 h 1141101"/>
                  <a:gd name="connsiteX2" fmla="*/ 1225867 w 1783080"/>
                  <a:gd name="connsiteY2" fmla="*/ 702945 h 1141101"/>
                  <a:gd name="connsiteX3" fmla="*/ 1783080 w 1783080"/>
                  <a:gd name="connsiteY3" fmla="*/ 152400 h 1141101"/>
                  <a:gd name="connsiteX4" fmla="*/ 1707356 w 1783080"/>
                  <a:gd name="connsiteY4" fmla="*/ 228600 h 1141101"/>
                  <a:gd name="connsiteX5" fmla="*/ 1310640 w 1783080"/>
                  <a:gd name="connsiteY5" fmla="*/ 236220 h 1141101"/>
                  <a:gd name="connsiteX6" fmla="*/ 1676400 w 1783080"/>
                  <a:gd name="connsiteY6" fmla="*/ 0 h 1141101"/>
                  <a:gd name="connsiteX7" fmla="*/ 1311116 w 1783080"/>
                  <a:gd name="connsiteY7" fmla="*/ 233363 h 1141101"/>
                  <a:gd name="connsiteX8" fmla="*/ 1082040 w 1783080"/>
                  <a:gd name="connsiteY8" fmla="*/ 259080 h 1141101"/>
                  <a:gd name="connsiteX9" fmla="*/ 1432560 w 1783080"/>
                  <a:gd name="connsiteY9" fmla="*/ 0 h 1141101"/>
                  <a:gd name="connsiteX0" fmla="*/ 0 w 1783080"/>
                  <a:gd name="connsiteY0" fmla="*/ 906780 h 1141101"/>
                  <a:gd name="connsiteX1" fmla="*/ 567213 w 1783080"/>
                  <a:gd name="connsiteY1" fmla="*/ 1134905 h 1141101"/>
                  <a:gd name="connsiteX2" fmla="*/ 1225867 w 1783080"/>
                  <a:gd name="connsiteY2" fmla="*/ 702945 h 1141101"/>
                  <a:gd name="connsiteX3" fmla="*/ 1783080 w 1783080"/>
                  <a:gd name="connsiteY3" fmla="*/ 152400 h 1141101"/>
                  <a:gd name="connsiteX4" fmla="*/ 1707356 w 1783080"/>
                  <a:gd name="connsiteY4" fmla="*/ 228600 h 1141101"/>
                  <a:gd name="connsiteX5" fmla="*/ 1310640 w 1783080"/>
                  <a:gd name="connsiteY5" fmla="*/ 236220 h 1141101"/>
                  <a:gd name="connsiteX6" fmla="*/ 1676400 w 1783080"/>
                  <a:gd name="connsiteY6" fmla="*/ 0 h 1141101"/>
                  <a:gd name="connsiteX7" fmla="*/ 1318260 w 1783080"/>
                  <a:gd name="connsiteY7" fmla="*/ 233363 h 1141101"/>
                  <a:gd name="connsiteX8" fmla="*/ 1082040 w 1783080"/>
                  <a:gd name="connsiteY8" fmla="*/ 259080 h 1141101"/>
                  <a:gd name="connsiteX9" fmla="*/ 1432560 w 1783080"/>
                  <a:gd name="connsiteY9" fmla="*/ 0 h 1141101"/>
                  <a:gd name="connsiteX0" fmla="*/ 0 w 1783080"/>
                  <a:gd name="connsiteY0" fmla="*/ 906780 h 1141101"/>
                  <a:gd name="connsiteX1" fmla="*/ 567213 w 1783080"/>
                  <a:gd name="connsiteY1" fmla="*/ 1134905 h 1141101"/>
                  <a:gd name="connsiteX2" fmla="*/ 1225867 w 1783080"/>
                  <a:gd name="connsiteY2" fmla="*/ 702945 h 1141101"/>
                  <a:gd name="connsiteX3" fmla="*/ 1783080 w 1783080"/>
                  <a:gd name="connsiteY3" fmla="*/ 152400 h 1141101"/>
                  <a:gd name="connsiteX4" fmla="*/ 1707356 w 1783080"/>
                  <a:gd name="connsiteY4" fmla="*/ 228600 h 1141101"/>
                  <a:gd name="connsiteX5" fmla="*/ 1310640 w 1783080"/>
                  <a:gd name="connsiteY5" fmla="*/ 236220 h 1141101"/>
                  <a:gd name="connsiteX6" fmla="*/ 1676400 w 1783080"/>
                  <a:gd name="connsiteY6" fmla="*/ 0 h 1141101"/>
                  <a:gd name="connsiteX7" fmla="*/ 1311116 w 1783080"/>
                  <a:gd name="connsiteY7" fmla="*/ 235744 h 1141101"/>
                  <a:gd name="connsiteX8" fmla="*/ 1082040 w 1783080"/>
                  <a:gd name="connsiteY8" fmla="*/ 259080 h 1141101"/>
                  <a:gd name="connsiteX9" fmla="*/ 1432560 w 1783080"/>
                  <a:gd name="connsiteY9" fmla="*/ 0 h 1141101"/>
                  <a:gd name="connsiteX0" fmla="*/ 0 w 1783080"/>
                  <a:gd name="connsiteY0" fmla="*/ 906780 h 1141101"/>
                  <a:gd name="connsiteX1" fmla="*/ 567213 w 1783080"/>
                  <a:gd name="connsiteY1" fmla="*/ 1134905 h 1141101"/>
                  <a:gd name="connsiteX2" fmla="*/ 1225867 w 1783080"/>
                  <a:gd name="connsiteY2" fmla="*/ 702945 h 1141101"/>
                  <a:gd name="connsiteX3" fmla="*/ 1783080 w 1783080"/>
                  <a:gd name="connsiteY3" fmla="*/ 152400 h 1141101"/>
                  <a:gd name="connsiteX4" fmla="*/ 1707356 w 1783080"/>
                  <a:gd name="connsiteY4" fmla="*/ 228600 h 1141101"/>
                  <a:gd name="connsiteX5" fmla="*/ 1310640 w 1783080"/>
                  <a:gd name="connsiteY5" fmla="*/ 236220 h 1141101"/>
                  <a:gd name="connsiteX6" fmla="*/ 1676400 w 1783080"/>
                  <a:gd name="connsiteY6" fmla="*/ 0 h 1141101"/>
                  <a:gd name="connsiteX7" fmla="*/ 1311116 w 1783080"/>
                  <a:gd name="connsiteY7" fmla="*/ 235744 h 1141101"/>
                  <a:gd name="connsiteX8" fmla="*/ 1082040 w 1783080"/>
                  <a:gd name="connsiteY8" fmla="*/ 259080 h 1141101"/>
                  <a:gd name="connsiteX9" fmla="*/ 1432560 w 1783080"/>
                  <a:gd name="connsiteY9" fmla="*/ 0 h 1141101"/>
                  <a:gd name="connsiteX0" fmla="*/ 0 w 1783080"/>
                  <a:gd name="connsiteY0" fmla="*/ 906780 h 1141101"/>
                  <a:gd name="connsiteX1" fmla="*/ 567213 w 1783080"/>
                  <a:gd name="connsiteY1" fmla="*/ 1134905 h 1141101"/>
                  <a:gd name="connsiteX2" fmla="*/ 1225867 w 1783080"/>
                  <a:gd name="connsiteY2" fmla="*/ 702945 h 1141101"/>
                  <a:gd name="connsiteX3" fmla="*/ 1783080 w 1783080"/>
                  <a:gd name="connsiteY3" fmla="*/ 152400 h 1141101"/>
                  <a:gd name="connsiteX4" fmla="*/ 1707356 w 1783080"/>
                  <a:gd name="connsiteY4" fmla="*/ 228600 h 1141101"/>
                  <a:gd name="connsiteX5" fmla="*/ 1310640 w 1783080"/>
                  <a:gd name="connsiteY5" fmla="*/ 236220 h 1141101"/>
                  <a:gd name="connsiteX6" fmla="*/ 1676400 w 1783080"/>
                  <a:gd name="connsiteY6" fmla="*/ 0 h 1141101"/>
                  <a:gd name="connsiteX7" fmla="*/ 1311116 w 1783080"/>
                  <a:gd name="connsiteY7" fmla="*/ 235744 h 1141101"/>
                  <a:gd name="connsiteX8" fmla="*/ 1082040 w 1783080"/>
                  <a:gd name="connsiteY8" fmla="*/ 259080 h 1141101"/>
                  <a:gd name="connsiteX9" fmla="*/ 1432560 w 1783080"/>
                  <a:gd name="connsiteY9" fmla="*/ 0 h 1141101"/>
                  <a:gd name="connsiteX0" fmla="*/ 0 w 1783080"/>
                  <a:gd name="connsiteY0" fmla="*/ 906780 h 1141101"/>
                  <a:gd name="connsiteX1" fmla="*/ 567213 w 1783080"/>
                  <a:gd name="connsiteY1" fmla="*/ 1134905 h 1141101"/>
                  <a:gd name="connsiteX2" fmla="*/ 1225867 w 1783080"/>
                  <a:gd name="connsiteY2" fmla="*/ 702945 h 1141101"/>
                  <a:gd name="connsiteX3" fmla="*/ 1783080 w 1783080"/>
                  <a:gd name="connsiteY3" fmla="*/ 152400 h 1141101"/>
                  <a:gd name="connsiteX4" fmla="*/ 1707356 w 1783080"/>
                  <a:gd name="connsiteY4" fmla="*/ 228600 h 1141101"/>
                  <a:gd name="connsiteX5" fmla="*/ 1310640 w 1783080"/>
                  <a:gd name="connsiteY5" fmla="*/ 236220 h 1141101"/>
                  <a:gd name="connsiteX6" fmla="*/ 1676400 w 1783080"/>
                  <a:gd name="connsiteY6" fmla="*/ 0 h 1141101"/>
                  <a:gd name="connsiteX7" fmla="*/ 1311116 w 1783080"/>
                  <a:gd name="connsiteY7" fmla="*/ 235744 h 1141101"/>
                  <a:gd name="connsiteX8" fmla="*/ 1082040 w 1783080"/>
                  <a:gd name="connsiteY8" fmla="*/ 259080 h 1141101"/>
                  <a:gd name="connsiteX9" fmla="*/ 1432560 w 1783080"/>
                  <a:gd name="connsiteY9" fmla="*/ 0 h 1141101"/>
                  <a:gd name="connsiteX0" fmla="*/ 0 w 1783080"/>
                  <a:gd name="connsiteY0" fmla="*/ 906780 h 1141101"/>
                  <a:gd name="connsiteX1" fmla="*/ 567213 w 1783080"/>
                  <a:gd name="connsiteY1" fmla="*/ 1134905 h 1141101"/>
                  <a:gd name="connsiteX2" fmla="*/ 1225867 w 1783080"/>
                  <a:gd name="connsiteY2" fmla="*/ 702945 h 1141101"/>
                  <a:gd name="connsiteX3" fmla="*/ 1783080 w 1783080"/>
                  <a:gd name="connsiteY3" fmla="*/ 152400 h 1141101"/>
                  <a:gd name="connsiteX4" fmla="*/ 1695450 w 1783080"/>
                  <a:gd name="connsiteY4" fmla="*/ 240506 h 1141101"/>
                  <a:gd name="connsiteX5" fmla="*/ 1310640 w 1783080"/>
                  <a:gd name="connsiteY5" fmla="*/ 236220 h 1141101"/>
                  <a:gd name="connsiteX6" fmla="*/ 1676400 w 1783080"/>
                  <a:gd name="connsiteY6" fmla="*/ 0 h 1141101"/>
                  <a:gd name="connsiteX7" fmla="*/ 1311116 w 1783080"/>
                  <a:gd name="connsiteY7" fmla="*/ 235744 h 1141101"/>
                  <a:gd name="connsiteX8" fmla="*/ 1082040 w 1783080"/>
                  <a:gd name="connsiteY8" fmla="*/ 259080 h 1141101"/>
                  <a:gd name="connsiteX9" fmla="*/ 1432560 w 1783080"/>
                  <a:gd name="connsiteY9" fmla="*/ 0 h 1141101"/>
                  <a:gd name="connsiteX0" fmla="*/ 0 w 1783080"/>
                  <a:gd name="connsiteY0" fmla="*/ 906780 h 1141101"/>
                  <a:gd name="connsiteX1" fmla="*/ 567213 w 1783080"/>
                  <a:gd name="connsiteY1" fmla="*/ 1134905 h 1141101"/>
                  <a:gd name="connsiteX2" fmla="*/ 1225867 w 1783080"/>
                  <a:gd name="connsiteY2" fmla="*/ 702945 h 1141101"/>
                  <a:gd name="connsiteX3" fmla="*/ 1783080 w 1783080"/>
                  <a:gd name="connsiteY3" fmla="*/ 152400 h 1141101"/>
                  <a:gd name="connsiteX4" fmla="*/ 1695450 w 1783080"/>
                  <a:gd name="connsiteY4" fmla="*/ 240506 h 1141101"/>
                  <a:gd name="connsiteX5" fmla="*/ 1310640 w 1783080"/>
                  <a:gd name="connsiteY5" fmla="*/ 236220 h 1141101"/>
                  <a:gd name="connsiteX6" fmla="*/ 1676400 w 1783080"/>
                  <a:gd name="connsiteY6" fmla="*/ 0 h 1141101"/>
                  <a:gd name="connsiteX7" fmla="*/ 1311116 w 1783080"/>
                  <a:gd name="connsiteY7" fmla="*/ 235744 h 1141101"/>
                  <a:gd name="connsiteX8" fmla="*/ 1082040 w 1783080"/>
                  <a:gd name="connsiteY8" fmla="*/ 259080 h 1141101"/>
                  <a:gd name="connsiteX9" fmla="*/ 1432560 w 1783080"/>
                  <a:gd name="connsiteY9" fmla="*/ 0 h 1141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83080" h="1141101">
                    <a:moveTo>
                      <a:pt x="0" y="906780"/>
                    </a:moveTo>
                    <a:cubicBezTo>
                      <a:pt x="224790" y="1059021"/>
                      <a:pt x="362902" y="1168877"/>
                      <a:pt x="567213" y="1134905"/>
                    </a:cubicBezTo>
                    <a:cubicBezTo>
                      <a:pt x="771524" y="1100933"/>
                      <a:pt x="1037768" y="883217"/>
                      <a:pt x="1225867" y="702945"/>
                    </a:cubicBezTo>
                    <a:cubicBezTo>
                      <a:pt x="1416605" y="520144"/>
                      <a:pt x="1695688" y="236617"/>
                      <a:pt x="1783080" y="152400"/>
                    </a:cubicBezTo>
                    <a:lnTo>
                      <a:pt x="1695450" y="240506"/>
                    </a:lnTo>
                    <a:cubicBezTo>
                      <a:pt x="1579086" y="229552"/>
                      <a:pt x="1438910" y="237649"/>
                      <a:pt x="1310640" y="236220"/>
                    </a:cubicBezTo>
                    <a:cubicBezTo>
                      <a:pt x="1432560" y="157480"/>
                      <a:pt x="1542573" y="71597"/>
                      <a:pt x="1676400" y="0"/>
                    </a:cubicBezTo>
                    <a:cubicBezTo>
                      <a:pt x="1535589" y="80962"/>
                      <a:pt x="1432877" y="157163"/>
                      <a:pt x="1311116" y="235744"/>
                    </a:cubicBezTo>
                    <a:cubicBezTo>
                      <a:pt x="1225232" y="237172"/>
                      <a:pt x="1160780" y="243364"/>
                      <a:pt x="1082040" y="259080"/>
                    </a:cubicBezTo>
                    <a:lnTo>
                      <a:pt x="1432560" y="0"/>
                    </a:lnTo>
                  </a:path>
                </a:pathLst>
              </a:custGeom>
              <a:noFill/>
              <a:ln w="31750" cap="rnd">
                <a:solidFill>
                  <a:srgbClr val="B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5122" name="Picture 2" descr="C:\Users\Kris\Downloads\Jerusalem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048"/>
            <a:ext cx="9144000" cy="652272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Inscription mentioning “Jerusalem,” from Beth Loya, 6th century BC</a:t>
            </a:r>
          </a:p>
        </p:txBody>
      </p:sp>
      <p:sp>
        <p:nvSpPr>
          <p:cNvPr id="3" name="Text Placeholder 2"/>
          <p:cNvSpPr>
            <a:spLocks noGrp="1"/>
          </p:cNvSpPr>
          <p:nvPr>
            <p:ph type="body" sz="quarter" idx="12"/>
          </p:nvPr>
        </p:nvSpPr>
        <p:spPr/>
        <p:txBody>
          <a:bodyPr/>
          <a:lstStyle/>
          <a:p>
            <a:r>
              <a:rPr lang="en-US" dirty="0"/>
              <a:t>24:8</a:t>
            </a:r>
          </a:p>
        </p:txBody>
      </p:sp>
      <p:sp>
        <p:nvSpPr>
          <p:cNvPr id="4" name="Title 3"/>
          <p:cNvSpPr>
            <a:spLocks noGrp="1"/>
          </p:cNvSpPr>
          <p:nvPr>
            <p:ph type="title"/>
          </p:nvPr>
        </p:nvSpPr>
        <p:spPr/>
        <p:txBody>
          <a:bodyPr/>
          <a:lstStyle/>
          <a:p>
            <a:r>
              <a:rPr lang="en-US" dirty="0"/>
              <a:t>So when they had gone throughout all the land, they came to Jerusalem</a:t>
            </a:r>
          </a:p>
        </p:txBody>
      </p:sp>
    </p:spTree>
    <p:extLst>
      <p:ext uri="{BB962C8B-B14F-4D97-AF65-F5344CB8AC3E}">
        <p14:creationId xmlns:p14="http://schemas.microsoft.com/office/powerpoint/2010/main" val="279251053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Babylonian astronomical calendar, 103 BC</a:t>
            </a:r>
          </a:p>
        </p:txBody>
      </p:sp>
      <p:sp>
        <p:nvSpPr>
          <p:cNvPr id="3" name="Text Placeholder 2"/>
          <p:cNvSpPr>
            <a:spLocks noGrp="1"/>
          </p:cNvSpPr>
          <p:nvPr>
            <p:ph type="body" sz="quarter" idx="12"/>
          </p:nvPr>
        </p:nvSpPr>
        <p:spPr/>
        <p:txBody>
          <a:bodyPr/>
          <a:lstStyle/>
          <a:p>
            <a:r>
              <a:rPr lang="en-US" dirty="0"/>
              <a:t>24:8</a:t>
            </a:r>
          </a:p>
        </p:txBody>
      </p:sp>
      <p:sp>
        <p:nvSpPr>
          <p:cNvPr id="4" name="Title 3"/>
          <p:cNvSpPr>
            <a:spLocks noGrp="1"/>
          </p:cNvSpPr>
          <p:nvPr>
            <p:ph type="title"/>
          </p:nvPr>
        </p:nvSpPr>
        <p:spPr/>
        <p:txBody>
          <a:bodyPr/>
          <a:lstStyle/>
          <a:p>
            <a:r>
              <a:rPr lang="en-US" dirty="0"/>
              <a:t>They came to Jerusalem at the end of nine months and twenty days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5472" r="5849" b="4515"/>
          <a:stretch/>
        </p:blipFill>
        <p:spPr>
          <a:xfrm>
            <a:off x="0" y="1720758"/>
            <a:ext cx="9144000" cy="3416484"/>
          </a:xfrm>
          <a:prstGeom prst="rect">
            <a:avLst/>
          </a:prstGeom>
        </p:spPr>
      </p:pic>
    </p:spTree>
    <p:extLst>
      <p:ext uri="{BB962C8B-B14F-4D97-AF65-F5344CB8AC3E}">
        <p14:creationId xmlns:p14="http://schemas.microsoft.com/office/powerpoint/2010/main" val="95892110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4677"/>
          <a:stretch/>
        </p:blipFill>
        <p:spPr>
          <a:xfrm>
            <a:off x="1562100" y="183361"/>
            <a:ext cx="6019800" cy="6491279"/>
          </a:xfrm>
          <a:prstGeom prst="rect">
            <a:avLst/>
          </a:prstGeom>
        </p:spPr>
      </p:pic>
      <p:sp>
        <p:nvSpPr>
          <p:cNvPr id="2" name="Text Placeholder 1"/>
          <p:cNvSpPr>
            <a:spLocks noGrp="1"/>
          </p:cNvSpPr>
          <p:nvPr>
            <p:ph type="body" sz="quarter" idx="10"/>
          </p:nvPr>
        </p:nvSpPr>
        <p:spPr/>
        <p:txBody>
          <a:bodyPr/>
          <a:lstStyle/>
          <a:p>
            <a:r>
              <a:rPr lang="en-US" dirty="0"/>
              <a:t>Cuneiform tablet with a student’s mathematical solutions</a:t>
            </a:r>
          </a:p>
        </p:txBody>
      </p:sp>
      <p:sp>
        <p:nvSpPr>
          <p:cNvPr id="3" name="Text Placeholder 2"/>
          <p:cNvSpPr>
            <a:spLocks noGrp="1"/>
          </p:cNvSpPr>
          <p:nvPr>
            <p:ph type="body" sz="quarter" idx="12"/>
          </p:nvPr>
        </p:nvSpPr>
        <p:spPr/>
        <p:txBody>
          <a:bodyPr/>
          <a:lstStyle/>
          <a:p>
            <a:r>
              <a:rPr lang="en-US"/>
              <a:t>24:9</a:t>
            </a:r>
          </a:p>
        </p:txBody>
      </p:sp>
      <p:sp>
        <p:nvSpPr>
          <p:cNvPr id="4" name="Title 3"/>
          <p:cNvSpPr>
            <a:spLocks noGrp="1"/>
          </p:cNvSpPr>
          <p:nvPr>
            <p:ph type="title"/>
          </p:nvPr>
        </p:nvSpPr>
        <p:spPr/>
        <p:txBody>
          <a:bodyPr/>
          <a:lstStyle/>
          <a:p>
            <a:r>
              <a:rPr lang="en-US" dirty="0"/>
              <a:t>And Joab gave the sum of the numbering of the people to the king</a:t>
            </a:r>
          </a:p>
        </p:txBody>
      </p:sp>
    </p:spTree>
    <p:extLst>
      <p:ext uri="{BB962C8B-B14F-4D97-AF65-F5344CB8AC3E}">
        <p14:creationId xmlns:p14="http://schemas.microsoft.com/office/powerpoint/2010/main" val="72014462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ris\Documents\Bolen\03 Museums 2014\Israel Museums\Israel Museum\Iron Age Inscriptions\Arad, Arad ostracon 34 from archive of Eliashib, ca 600 BC, adr1306213020.jpg"/>
          <p:cNvPicPr>
            <a:picLocks noChangeAspect="1" noChangeArrowheads="1"/>
          </p:cNvPicPr>
          <p:nvPr/>
        </p:nvPicPr>
        <p:blipFill rotWithShape="1">
          <a:blip r:embed="rId3">
            <a:extLst>
              <a:ext uri="{28A0092B-C50C-407E-A947-70E740481C1C}">
                <a14:useLocalDpi xmlns:a14="http://schemas.microsoft.com/office/drawing/2010/main" val="0"/>
              </a:ext>
            </a:extLst>
          </a:blip>
          <a:srcRect l="1324" t="12864" r="10964" b="6216"/>
          <a:stretch/>
        </p:blipFill>
        <p:spPr bwMode="auto">
          <a:xfrm>
            <a:off x="0" y="172528"/>
            <a:ext cx="9144000" cy="66854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List of hieratic numbers on </a:t>
            </a:r>
            <a:r>
              <a:rPr lang="pl-PL" dirty="0"/>
              <a:t>Arad ostracon </a:t>
            </a:r>
            <a:r>
              <a:rPr lang="en-US" dirty="0"/>
              <a:t>34</a:t>
            </a:r>
            <a:r>
              <a:rPr lang="pl-PL" dirty="0"/>
              <a:t>, </a:t>
            </a:r>
            <a:r>
              <a:rPr lang="en-US" dirty="0"/>
              <a:t>circa </a:t>
            </a:r>
            <a:r>
              <a:rPr lang="pl-PL" dirty="0"/>
              <a:t>600 BC</a:t>
            </a:r>
            <a:endParaRPr lang="en-US" dirty="0"/>
          </a:p>
        </p:txBody>
      </p:sp>
      <p:sp>
        <p:nvSpPr>
          <p:cNvPr id="3" name="Text Placeholder 2"/>
          <p:cNvSpPr>
            <a:spLocks noGrp="1"/>
          </p:cNvSpPr>
          <p:nvPr>
            <p:ph type="body" sz="quarter" idx="12"/>
          </p:nvPr>
        </p:nvSpPr>
        <p:spPr/>
        <p:txBody>
          <a:bodyPr/>
          <a:lstStyle/>
          <a:p>
            <a:r>
              <a:rPr lang="en-US"/>
              <a:t>24:9</a:t>
            </a:r>
          </a:p>
        </p:txBody>
      </p:sp>
      <p:sp>
        <p:nvSpPr>
          <p:cNvPr id="4" name="Title 3"/>
          <p:cNvSpPr>
            <a:spLocks noGrp="1"/>
          </p:cNvSpPr>
          <p:nvPr>
            <p:ph type="title"/>
          </p:nvPr>
        </p:nvSpPr>
        <p:spPr/>
        <p:txBody>
          <a:bodyPr/>
          <a:lstStyle/>
          <a:p>
            <a:r>
              <a:rPr lang="en-US" dirty="0"/>
              <a:t>And Joab gave the sum of the numbering of the people to the king</a:t>
            </a:r>
          </a:p>
        </p:txBody>
      </p:sp>
    </p:spTree>
    <p:extLst>
      <p:ext uri="{BB962C8B-B14F-4D97-AF65-F5344CB8AC3E}">
        <p14:creationId xmlns:p14="http://schemas.microsoft.com/office/powerpoint/2010/main" val="1255143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90500"/>
            <a:ext cx="9144000" cy="6477000"/>
          </a:xfrm>
          <a:prstGeom prst="rect">
            <a:avLst/>
          </a:prstGeom>
        </p:spPr>
      </p:pic>
      <p:sp>
        <p:nvSpPr>
          <p:cNvPr id="2" name="Text Placeholder 1"/>
          <p:cNvSpPr>
            <a:spLocks noGrp="1"/>
          </p:cNvSpPr>
          <p:nvPr>
            <p:ph type="body" sz="quarter" idx="10"/>
          </p:nvPr>
        </p:nvSpPr>
        <p:spPr/>
        <p:txBody>
          <a:bodyPr/>
          <a:lstStyle/>
          <a:p>
            <a:r>
              <a:rPr lang="en-US" dirty="0"/>
              <a:t>Tel Dan and Mount Hermon (aerial view from the southwest)</a:t>
            </a:r>
          </a:p>
        </p:txBody>
      </p:sp>
      <p:sp>
        <p:nvSpPr>
          <p:cNvPr id="3" name="Text Placeholder 2"/>
          <p:cNvSpPr>
            <a:spLocks noGrp="1"/>
          </p:cNvSpPr>
          <p:nvPr>
            <p:ph type="body" sz="quarter" idx="12"/>
          </p:nvPr>
        </p:nvSpPr>
        <p:spPr/>
        <p:txBody>
          <a:bodyPr/>
          <a:lstStyle/>
          <a:p>
            <a:r>
              <a:rPr lang="en-US" dirty="0"/>
              <a:t>24:2</a:t>
            </a:r>
          </a:p>
        </p:txBody>
      </p:sp>
      <p:sp>
        <p:nvSpPr>
          <p:cNvPr id="4" name="Title 3"/>
          <p:cNvSpPr>
            <a:spLocks noGrp="1"/>
          </p:cNvSpPr>
          <p:nvPr>
            <p:ph type="title"/>
          </p:nvPr>
        </p:nvSpPr>
        <p:spPr/>
        <p:txBody>
          <a:bodyPr/>
          <a:lstStyle/>
          <a:p>
            <a:r>
              <a:rPr lang="en-US" dirty="0"/>
              <a:t>Number the people, from Dan to Beersheba</a:t>
            </a:r>
          </a:p>
        </p:txBody>
      </p:sp>
    </p:spTree>
    <p:extLst>
      <p:ext uri="{BB962C8B-B14F-4D97-AF65-F5344CB8AC3E}">
        <p14:creationId xmlns:p14="http://schemas.microsoft.com/office/powerpoint/2010/main" val="203600167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172528"/>
            <a:ext cx="9144000" cy="6685472"/>
            <a:chOff x="0" y="172528"/>
            <a:chExt cx="9144000" cy="6685472"/>
          </a:xfrm>
        </p:grpSpPr>
        <p:pic>
          <p:nvPicPr>
            <p:cNvPr id="1027" name="Picture 3" descr="C:\Users\Kris\Documents\Bolen\03 Museums 2014\Israel Museums\Israel Museum\Iron Age Inscriptions\Arad, Arad ostracon 34 from archive of Eliashib, ca 600 BC, adr1306213020.jpg"/>
            <p:cNvPicPr>
              <a:picLocks noChangeAspect="1" noChangeArrowheads="1"/>
            </p:cNvPicPr>
            <p:nvPr/>
          </p:nvPicPr>
          <p:blipFill rotWithShape="1">
            <a:blip r:embed="rId3">
              <a:extLst>
                <a:ext uri="{28A0092B-C50C-407E-A947-70E740481C1C}">
                  <a14:useLocalDpi xmlns:a14="http://schemas.microsoft.com/office/drawing/2010/main" val="0"/>
                </a:ext>
              </a:extLst>
            </a:blip>
            <a:srcRect l="1324" t="12864" r="10964" b="6216"/>
            <a:stretch/>
          </p:blipFill>
          <p:spPr bwMode="auto">
            <a:xfrm>
              <a:off x="0" y="172528"/>
              <a:ext cx="9144000" cy="668547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921501" y="3315208"/>
              <a:ext cx="605291" cy="400111"/>
            </a:xfrm>
            <a:prstGeom prst="rect">
              <a:avLst/>
            </a:prstGeom>
            <a:noFill/>
            <a:ln w="1270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Box 6"/>
            <p:cNvSpPr txBox="1">
              <a:spLocks noChangeArrowheads="1"/>
            </p:cNvSpPr>
            <p:nvPr/>
          </p:nvSpPr>
          <p:spPr bwMode="auto">
            <a:xfrm>
              <a:off x="7632901" y="3315208"/>
              <a:ext cx="444352"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10</a:t>
              </a:r>
            </a:p>
          </p:txBody>
        </p:sp>
        <p:sp>
          <p:nvSpPr>
            <p:cNvPr id="10" name="Rectangle 9"/>
            <p:cNvSpPr/>
            <p:nvPr/>
          </p:nvSpPr>
          <p:spPr>
            <a:xfrm>
              <a:off x="6870701" y="3790950"/>
              <a:ext cx="677184" cy="324480"/>
            </a:xfrm>
            <a:prstGeom prst="rect">
              <a:avLst/>
            </a:prstGeom>
            <a:noFill/>
            <a:ln w="1270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921501" y="4178809"/>
              <a:ext cx="650988" cy="348742"/>
            </a:xfrm>
            <a:prstGeom prst="rect">
              <a:avLst/>
            </a:prstGeom>
            <a:noFill/>
            <a:ln w="1270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Box 6"/>
            <p:cNvSpPr txBox="1">
              <a:spLocks noChangeArrowheads="1"/>
            </p:cNvSpPr>
            <p:nvPr/>
          </p:nvSpPr>
          <p:spPr bwMode="auto">
            <a:xfrm>
              <a:off x="7746995" y="3715320"/>
              <a:ext cx="314509"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5</a:t>
              </a:r>
            </a:p>
          </p:txBody>
        </p:sp>
        <p:sp>
          <p:nvSpPr>
            <p:cNvPr id="13" name="Text Box 6"/>
            <p:cNvSpPr txBox="1">
              <a:spLocks noChangeArrowheads="1"/>
            </p:cNvSpPr>
            <p:nvPr/>
          </p:nvSpPr>
          <p:spPr bwMode="auto">
            <a:xfrm>
              <a:off x="7786722" y="4122470"/>
              <a:ext cx="314509"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6</a:t>
              </a:r>
            </a:p>
          </p:txBody>
        </p:sp>
        <p:sp>
          <p:nvSpPr>
            <p:cNvPr id="14" name="Rectangle 13"/>
            <p:cNvSpPr/>
            <p:nvPr/>
          </p:nvSpPr>
          <p:spPr>
            <a:xfrm>
              <a:off x="2159001" y="1624178"/>
              <a:ext cx="400049" cy="324480"/>
            </a:xfrm>
            <a:prstGeom prst="rect">
              <a:avLst/>
            </a:prstGeom>
            <a:noFill/>
            <a:ln w="1270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Box 6"/>
            <p:cNvSpPr txBox="1">
              <a:spLocks noChangeArrowheads="1"/>
            </p:cNvSpPr>
            <p:nvPr/>
          </p:nvSpPr>
          <p:spPr bwMode="auto">
            <a:xfrm>
              <a:off x="1939109" y="3953190"/>
              <a:ext cx="543740"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1/2</a:t>
              </a:r>
            </a:p>
          </p:txBody>
        </p:sp>
        <p:sp>
          <p:nvSpPr>
            <p:cNvPr id="16" name="Rectangle 15"/>
            <p:cNvSpPr/>
            <p:nvPr/>
          </p:nvSpPr>
          <p:spPr>
            <a:xfrm>
              <a:off x="1898650" y="1717675"/>
              <a:ext cx="260351" cy="268798"/>
            </a:xfrm>
            <a:prstGeom prst="rect">
              <a:avLst/>
            </a:prstGeom>
            <a:noFill/>
            <a:ln w="1270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Box 6"/>
            <p:cNvSpPr txBox="1">
              <a:spLocks noChangeArrowheads="1"/>
            </p:cNvSpPr>
            <p:nvPr/>
          </p:nvSpPr>
          <p:spPr bwMode="auto">
            <a:xfrm>
              <a:off x="1543415" y="1317565"/>
              <a:ext cx="543740"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1/4</a:t>
              </a:r>
            </a:p>
          </p:txBody>
        </p:sp>
        <p:sp>
          <p:nvSpPr>
            <p:cNvPr id="18" name="Rectangle 17"/>
            <p:cNvSpPr/>
            <p:nvPr/>
          </p:nvSpPr>
          <p:spPr>
            <a:xfrm>
              <a:off x="3340101" y="1986472"/>
              <a:ext cx="400049" cy="413827"/>
            </a:xfrm>
            <a:prstGeom prst="rect">
              <a:avLst/>
            </a:prstGeom>
            <a:noFill/>
            <a:ln w="1270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Box 6"/>
            <p:cNvSpPr txBox="1">
              <a:spLocks noChangeArrowheads="1"/>
            </p:cNvSpPr>
            <p:nvPr/>
          </p:nvSpPr>
          <p:spPr bwMode="auto">
            <a:xfrm>
              <a:off x="3767045" y="2004832"/>
              <a:ext cx="314509"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1</a:t>
              </a:r>
            </a:p>
          </p:txBody>
        </p:sp>
        <p:sp>
          <p:nvSpPr>
            <p:cNvPr id="20" name="Rectangle 19"/>
            <p:cNvSpPr/>
            <p:nvPr/>
          </p:nvSpPr>
          <p:spPr>
            <a:xfrm>
              <a:off x="3540125" y="3177097"/>
              <a:ext cx="552449" cy="413827"/>
            </a:xfrm>
            <a:prstGeom prst="rect">
              <a:avLst/>
            </a:prstGeom>
            <a:noFill/>
            <a:ln w="1270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Box 6"/>
            <p:cNvSpPr txBox="1">
              <a:spLocks noChangeArrowheads="1"/>
            </p:cNvSpPr>
            <p:nvPr/>
          </p:nvSpPr>
          <p:spPr bwMode="auto">
            <a:xfrm>
              <a:off x="4202019" y="3204982"/>
              <a:ext cx="314509"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2</a:t>
              </a:r>
            </a:p>
          </p:txBody>
        </p:sp>
        <p:sp>
          <p:nvSpPr>
            <p:cNvPr id="22" name="Rectangle 21"/>
            <p:cNvSpPr/>
            <p:nvPr/>
          </p:nvSpPr>
          <p:spPr>
            <a:xfrm>
              <a:off x="6921500" y="2838209"/>
              <a:ext cx="479425" cy="353177"/>
            </a:xfrm>
            <a:prstGeom prst="rect">
              <a:avLst/>
            </a:prstGeom>
            <a:noFill/>
            <a:ln w="1270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753225" y="2347913"/>
              <a:ext cx="819265" cy="419731"/>
            </a:xfrm>
            <a:prstGeom prst="rect">
              <a:avLst/>
            </a:prstGeom>
            <a:noFill/>
            <a:ln w="1270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Box 6"/>
            <p:cNvSpPr txBox="1">
              <a:spLocks noChangeArrowheads="1"/>
            </p:cNvSpPr>
            <p:nvPr/>
          </p:nvSpPr>
          <p:spPr bwMode="auto">
            <a:xfrm>
              <a:off x="7608996" y="2347913"/>
              <a:ext cx="314509"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9</a:t>
              </a:r>
            </a:p>
          </p:txBody>
        </p:sp>
        <p:sp>
          <p:nvSpPr>
            <p:cNvPr id="25" name="Text Box 6"/>
            <p:cNvSpPr txBox="1">
              <a:spLocks noChangeArrowheads="1"/>
            </p:cNvSpPr>
            <p:nvPr/>
          </p:nvSpPr>
          <p:spPr bwMode="auto">
            <a:xfrm>
              <a:off x="7648696" y="2814742"/>
              <a:ext cx="314509"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3</a:t>
              </a:r>
            </a:p>
          </p:txBody>
        </p:sp>
        <p:sp>
          <p:nvSpPr>
            <p:cNvPr id="26" name="Rectangle 25"/>
            <p:cNvSpPr/>
            <p:nvPr/>
          </p:nvSpPr>
          <p:spPr>
            <a:xfrm>
              <a:off x="2476500" y="3998045"/>
              <a:ext cx="482599" cy="324480"/>
            </a:xfrm>
            <a:prstGeom prst="rect">
              <a:avLst/>
            </a:prstGeom>
            <a:noFill/>
            <a:ln w="1270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Box 6"/>
            <p:cNvSpPr txBox="1">
              <a:spLocks noChangeArrowheads="1"/>
            </p:cNvSpPr>
            <p:nvPr/>
          </p:nvSpPr>
          <p:spPr bwMode="auto">
            <a:xfrm>
              <a:off x="2087155" y="1224068"/>
              <a:ext cx="543740"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1/2</a:t>
              </a:r>
            </a:p>
          </p:txBody>
        </p:sp>
        <p:sp>
          <p:nvSpPr>
            <p:cNvPr id="28" name="Text Box 6"/>
            <p:cNvSpPr txBox="1">
              <a:spLocks noChangeArrowheads="1"/>
            </p:cNvSpPr>
            <p:nvPr/>
          </p:nvSpPr>
          <p:spPr bwMode="auto">
            <a:xfrm>
              <a:off x="6589006" y="4934265"/>
              <a:ext cx="543740"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1/2</a:t>
              </a:r>
            </a:p>
          </p:txBody>
        </p:sp>
        <p:sp>
          <p:nvSpPr>
            <p:cNvPr id="29" name="Rectangle 28"/>
            <p:cNvSpPr/>
            <p:nvPr/>
          </p:nvSpPr>
          <p:spPr>
            <a:xfrm>
              <a:off x="7126397" y="4979120"/>
              <a:ext cx="482599" cy="324480"/>
            </a:xfrm>
            <a:prstGeom prst="rect">
              <a:avLst/>
            </a:prstGeom>
            <a:noFill/>
            <a:ln w="1270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3467100" y="2472248"/>
              <a:ext cx="371475" cy="365962"/>
            </a:xfrm>
            <a:prstGeom prst="rect">
              <a:avLst/>
            </a:prstGeom>
            <a:noFill/>
            <a:ln w="1270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Box 6"/>
            <p:cNvSpPr txBox="1">
              <a:spLocks noChangeArrowheads="1"/>
            </p:cNvSpPr>
            <p:nvPr/>
          </p:nvSpPr>
          <p:spPr bwMode="auto">
            <a:xfrm>
              <a:off x="3865470" y="2490607"/>
              <a:ext cx="314509"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1</a:t>
              </a:r>
            </a:p>
          </p:txBody>
        </p:sp>
        <p:sp>
          <p:nvSpPr>
            <p:cNvPr id="32" name="Rectangle 31"/>
            <p:cNvSpPr/>
            <p:nvPr/>
          </p:nvSpPr>
          <p:spPr>
            <a:xfrm>
              <a:off x="3403600" y="1525682"/>
              <a:ext cx="360270" cy="388843"/>
            </a:xfrm>
            <a:prstGeom prst="rect">
              <a:avLst/>
            </a:prstGeom>
            <a:noFill/>
            <a:ln w="1270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Box 6"/>
            <p:cNvSpPr txBox="1">
              <a:spLocks noChangeArrowheads="1"/>
            </p:cNvSpPr>
            <p:nvPr/>
          </p:nvSpPr>
          <p:spPr bwMode="auto">
            <a:xfrm>
              <a:off x="3790765" y="1544042"/>
              <a:ext cx="314509"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1</a:t>
              </a:r>
            </a:p>
          </p:txBody>
        </p:sp>
      </p:grpSp>
      <p:pic>
        <p:nvPicPr>
          <p:cNvPr id="1026" name="Picture 2" descr="C:\Users\Kris\Downloads\Arad 3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67640"/>
            <a:ext cx="9144000" cy="669036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List of hieratic numbers on </a:t>
            </a:r>
            <a:r>
              <a:rPr lang="pl-PL" dirty="0"/>
              <a:t>Arad ostracon </a:t>
            </a:r>
            <a:r>
              <a:rPr lang="en-US" dirty="0"/>
              <a:t>34</a:t>
            </a:r>
            <a:r>
              <a:rPr lang="pl-PL" dirty="0"/>
              <a:t>, </a:t>
            </a:r>
            <a:r>
              <a:rPr lang="en-US" dirty="0"/>
              <a:t>circa </a:t>
            </a:r>
            <a:r>
              <a:rPr lang="pl-PL" dirty="0"/>
              <a:t>600 BC</a:t>
            </a:r>
            <a:endParaRPr lang="en-US" dirty="0"/>
          </a:p>
        </p:txBody>
      </p:sp>
      <p:sp>
        <p:nvSpPr>
          <p:cNvPr id="3" name="Text Placeholder 2"/>
          <p:cNvSpPr>
            <a:spLocks noGrp="1"/>
          </p:cNvSpPr>
          <p:nvPr>
            <p:ph type="body" sz="quarter" idx="12"/>
          </p:nvPr>
        </p:nvSpPr>
        <p:spPr/>
        <p:txBody>
          <a:bodyPr/>
          <a:lstStyle/>
          <a:p>
            <a:r>
              <a:rPr lang="en-US"/>
              <a:t>24:9</a:t>
            </a:r>
          </a:p>
        </p:txBody>
      </p:sp>
      <p:sp>
        <p:nvSpPr>
          <p:cNvPr id="4" name="Title 3"/>
          <p:cNvSpPr>
            <a:spLocks noGrp="1"/>
          </p:cNvSpPr>
          <p:nvPr>
            <p:ph type="title"/>
          </p:nvPr>
        </p:nvSpPr>
        <p:spPr/>
        <p:txBody>
          <a:bodyPr/>
          <a:lstStyle/>
          <a:p>
            <a:r>
              <a:rPr lang="en-US" dirty="0"/>
              <a:t>And Joab gave the sum of the numbering of the people to the king</a:t>
            </a:r>
          </a:p>
        </p:txBody>
      </p:sp>
    </p:spTree>
    <p:extLst>
      <p:ext uri="{BB962C8B-B14F-4D97-AF65-F5344CB8AC3E}">
        <p14:creationId xmlns:p14="http://schemas.microsoft.com/office/powerpoint/2010/main" val="48205901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Kris\Documents\Bolen\03 Museums 2014\UK Museums\British Museum\Lachish Reliefs\Lachish reliefs, panel 5, archers, tb112004289.jpg"/>
          <p:cNvPicPr>
            <a:picLocks noChangeAspect="1" noChangeArrowheads="1"/>
          </p:cNvPicPr>
          <p:nvPr/>
        </p:nvPicPr>
        <p:blipFill rotWithShape="1">
          <a:blip r:embed="rId3">
            <a:extLst>
              <a:ext uri="{28A0092B-C50C-407E-A947-70E740481C1C}">
                <a14:useLocalDpi xmlns:a14="http://schemas.microsoft.com/office/drawing/2010/main" val="0"/>
              </a:ext>
            </a:extLst>
          </a:blip>
          <a:srcRect l="10929" t="7532" r="1639"/>
          <a:stretch/>
        </p:blipFill>
        <p:spPr bwMode="auto">
          <a:xfrm>
            <a:off x="0" y="152400"/>
            <a:ext cx="9144000" cy="643099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archers and slingers, from the palace of Sennacherib at Nineveh, circa 700 BC</a:t>
            </a:r>
          </a:p>
        </p:txBody>
      </p:sp>
      <p:sp>
        <p:nvSpPr>
          <p:cNvPr id="3" name="Text Placeholder 2"/>
          <p:cNvSpPr>
            <a:spLocks noGrp="1"/>
          </p:cNvSpPr>
          <p:nvPr>
            <p:ph type="body" sz="quarter" idx="12"/>
          </p:nvPr>
        </p:nvSpPr>
        <p:spPr/>
        <p:txBody>
          <a:bodyPr/>
          <a:lstStyle/>
          <a:p>
            <a:r>
              <a:rPr lang="en-US"/>
              <a:t>24:9</a:t>
            </a:r>
          </a:p>
        </p:txBody>
      </p:sp>
      <p:sp>
        <p:nvSpPr>
          <p:cNvPr id="4" name="Title 3"/>
          <p:cNvSpPr>
            <a:spLocks noGrp="1"/>
          </p:cNvSpPr>
          <p:nvPr>
            <p:ph type="title"/>
          </p:nvPr>
        </p:nvSpPr>
        <p:spPr/>
        <p:txBody>
          <a:bodyPr/>
          <a:lstStyle/>
          <a:p>
            <a:r>
              <a:rPr lang="en-US" dirty="0"/>
              <a:t>There were in Israel 800,000 brave men who drew the sword . . . the men of Judah were 500,000</a:t>
            </a:r>
          </a:p>
        </p:txBody>
      </p:sp>
    </p:spTree>
    <p:extLst>
      <p:ext uri="{BB962C8B-B14F-4D97-AF65-F5344CB8AC3E}">
        <p14:creationId xmlns:p14="http://schemas.microsoft.com/office/powerpoint/2010/main" val="208171285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3 Museums 2014\US Museums\Oriental Institute University of Chicago\Egypt\Medinet Habu, slate amulet of human heart from Third Intermediate Period, ca 945-664 BC, adr1301099924.jpg"/>
          <p:cNvPicPr>
            <a:picLocks noChangeAspect="1" noChangeArrowheads="1"/>
          </p:cNvPicPr>
          <p:nvPr/>
        </p:nvPicPr>
        <p:blipFill rotWithShape="1">
          <a:blip r:embed="rId3">
            <a:extLst>
              <a:ext uri="{28A0092B-C50C-407E-A947-70E740481C1C}">
                <a14:useLocalDpi xmlns:a14="http://schemas.microsoft.com/office/drawing/2010/main" val="0"/>
              </a:ext>
            </a:extLst>
          </a:blip>
          <a:srcRect l="6579" t="3625" r="12501"/>
          <a:stretch/>
        </p:blipFill>
        <p:spPr bwMode="auto">
          <a:xfrm>
            <a:off x="2228850" y="0"/>
            <a:ext cx="4686300" cy="665096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Slate amulet shaped like a human heart, from Medinet Habu, circa 945–665 BC</a:t>
            </a:r>
          </a:p>
        </p:txBody>
      </p:sp>
      <p:sp>
        <p:nvSpPr>
          <p:cNvPr id="3" name="Text Placeholder 2"/>
          <p:cNvSpPr>
            <a:spLocks noGrp="1"/>
          </p:cNvSpPr>
          <p:nvPr>
            <p:ph type="body" sz="quarter" idx="12"/>
          </p:nvPr>
        </p:nvSpPr>
        <p:spPr/>
        <p:txBody>
          <a:bodyPr/>
          <a:lstStyle/>
          <a:p>
            <a:r>
              <a:rPr lang="en-US"/>
              <a:t>24:10</a:t>
            </a:r>
          </a:p>
        </p:txBody>
      </p:sp>
      <p:sp>
        <p:nvSpPr>
          <p:cNvPr id="4" name="Title 3"/>
          <p:cNvSpPr>
            <a:spLocks noGrp="1"/>
          </p:cNvSpPr>
          <p:nvPr>
            <p:ph type="title"/>
          </p:nvPr>
        </p:nvSpPr>
        <p:spPr/>
        <p:txBody>
          <a:bodyPr/>
          <a:lstStyle/>
          <a:p>
            <a:r>
              <a:rPr lang="en-US" dirty="0"/>
              <a:t>But David’s heart troubled him after he had numbered the people</a:t>
            </a:r>
          </a:p>
        </p:txBody>
      </p:sp>
    </p:spTree>
    <p:extLst>
      <p:ext uri="{BB962C8B-B14F-4D97-AF65-F5344CB8AC3E}">
        <p14:creationId xmlns:p14="http://schemas.microsoft.com/office/powerpoint/2010/main" val="193276393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Bowing attendants, Tell el-Amarna, c 1350, met547735.jpg"/>
          <p:cNvPicPr>
            <a:picLocks noChangeAspect="1" noChangeArrowheads="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a:stretch>
            <a:fillRect/>
          </a:stretch>
        </p:blipFill>
        <p:spPr bwMode="auto">
          <a:xfrm>
            <a:off x="0" y="347663"/>
            <a:ext cx="9144000" cy="61626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Bowing attendants, from Tell el-Amarna, reign of Akhenaten, circa 1350 BC</a:t>
            </a:r>
          </a:p>
        </p:txBody>
      </p:sp>
      <p:sp>
        <p:nvSpPr>
          <p:cNvPr id="5" name="Text Placeholder 4"/>
          <p:cNvSpPr>
            <a:spLocks noGrp="1"/>
          </p:cNvSpPr>
          <p:nvPr>
            <p:ph type="body" sz="quarter" idx="12"/>
          </p:nvPr>
        </p:nvSpPr>
        <p:spPr/>
        <p:txBody>
          <a:bodyPr/>
          <a:lstStyle/>
          <a:p>
            <a:r>
              <a:rPr lang="en-US" dirty="0"/>
              <a:t>24:10</a:t>
            </a:r>
          </a:p>
        </p:txBody>
      </p:sp>
      <p:sp>
        <p:nvSpPr>
          <p:cNvPr id="4" name="Title 3"/>
          <p:cNvSpPr>
            <a:spLocks noGrp="1"/>
          </p:cNvSpPr>
          <p:nvPr>
            <p:ph type="title"/>
          </p:nvPr>
        </p:nvSpPr>
        <p:spPr/>
        <p:txBody>
          <a:bodyPr/>
          <a:lstStyle/>
          <a:p>
            <a:r>
              <a:rPr lang="en-US" dirty="0"/>
              <a:t>Then David said to Yahweh, “I have sinned greatly in what I have done”</a:t>
            </a:r>
          </a:p>
        </p:txBody>
      </p:sp>
    </p:spTree>
    <p:extLst>
      <p:ext uri="{BB962C8B-B14F-4D97-AF65-F5344CB8AC3E}">
        <p14:creationId xmlns:p14="http://schemas.microsoft.com/office/powerpoint/2010/main" val="268393535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Sunrise over the Mount of Olives</a:t>
            </a:r>
          </a:p>
        </p:txBody>
      </p:sp>
      <p:sp>
        <p:nvSpPr>
          <p:cNvPr id="3" name="Text Placeholder 2"/>
          <p:cNvSpPr>
            <a:spLocks noGrp="1"/>
          </p:cNvSpPr>
          <p:nvPr>
            <p:ph type="body" sz="quarter" idx="12"/>
          </p:nvPr>
        </p:nvSpPr>
        <p:spPr/>
        <p:txBody>
          <a:bodyPr/>
          <a:lstStyle/>
          <a:p>
            <a:r>
              <a:rPr lang="en-US" dirty="0"/>
              <a:t>24:11</a:t>
            </a:r>
          </a:p>
        </p:txBody>
      </p:sp>
      <p:sp>
        <p:nvSpPr>
          <p:cNvPr id="4" name="Title 3"/>
          <p:cNvSpPr>
            <a:spLocks noGrp="1"/>
          </p:cNvSpPr>
          <p:nvPr>
            <p:ph type="title"/>
          </p:nvPr>
        </p:nvSpPr>
        <p:spPr/>
        <p:txBody>
          <a:bodyPr/>
          <a:lstStyle/>
          <a:p>
            <a:r>
              <a:rPr lang="en-US" dirty="0"/>
              <a:t>When David rose up in the morning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95847897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Kris\Downloads\1280px-Sargon_II_(left)_faces_a_high-ranking_official,_possibly_Sennacherib_his_son_and_crown_prince._710-705_BCE._From_Khorsabad,_Iraq._The_British_Museum,_London.jpg"/>
          <p:cNvPicPr>
            <a:picLocks noChangeAspect="1" noChangeArrowheads="1"/>
          </p:cNvPicPr>
          <p:nvPr/>
        </p:nvPicPr>
        <p:blipFill rotWithShape="1">
          <a:blip r:embed="rId3">
            <a:extLst>
              <a:ext uri="{28A0092B-C50C-407E-A947-70E740481C1C}">
                <a14:useLocalDpi xmlns:a14="http://schemas.microsoft.com/office/drawing/2010/main" val="0"/>
              </a:ext>
            </a:extLst>
          </a:blip>
          <a:srcRect l="383" r="888"/>
          <a:stretch/>
        </p:blipFill>
        <p:spPr bwMode="auto">
          <a:xfrm>
            <a:off x="1"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Sargon II facing a court official, from Khorsabad, 8th century BC </a:t>
            </a:r>
          </a:p>
        </p:txBody>
      </p:sp>
      <p:sp>
        <p:nvSpPr>
          <p:cNvPr id="3" name="Text Placeholder 2"/>
          <p:cNvSpPr>
            <a:spLocks noGrp="1"/>
          </p:cNvSpPr>
          <p:nvPr>
            <p:ph type="body" sz="quarter" idx="12"/>
          </p:nvPr>
        </p:nvSpPr>
        <p:spPr/>
        <p:txBody>
          <a:bodyPr/>
          <a:lstStyle/>
          <a:p>
            <a:r>
              <a:rPr lang="en-US" dirty="0"/>
              <a:t>24:11</a:t>
            </a:r>
          </a:p>
        </p:txBody>
      </p:sp>
      <p:sp>
        <p:nvSpPr>
          <p:cNvPr id="4" name="Title 3"/>
          <p:cNvSpPr>
            <a:spLocks noGrp="1"/>
          </p:cNvSpPr>
          <p:nvPr>
            <p:ph type="title"/>
          </p:nvPr>
        </p:nvSpPr>
        <p:spPr/>
        <p:txBody>
          <a:bodyPr/>
          <a:lstStyle/>
          <a:p>
            <a:r>
              <a:rPr lang="en-US" dirty="0"/>
              <a:t>The word of Yahweh came to the prophet Gad, David’s seer</a:t>
            </a:r>
          </a:p>
        </p:txBody>
      </p:sp>
    </p:spTree>
    <p:extLst>
      <p:ext uri="{BB962C8B-B14F-4D97-AF65-F5344CB8AC3E}">
        <p14:creationId xmlns:p14="http://schemas.microsoft.com/office/powerpoint/2010/main" val="212906822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food, sitting, half, table&#10;&#10;Description automatically generated">
            <a:extLst>
              <a:ext uri="{FF2B5EF4-FFF2-40B4-BE49-F238E27FC236}">
                <a16:creationId xmlns:a16="http://schemas.microsoft.com/office/drawing/2014/main" id="{C0362485-F33E-45CE-929C-12B054101E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0009"/>
            <a:ext cx="9144000" cy="6697981"/>
          </a:xfrm>
          <a:prstGeom prst="rect">
            <a:avLst/>
          </a:prstGeom>
        </p:spPr>
      </p:pic>
      <p:sp>
        <p:nvSpPr>
          <p:cNvPr id="2" name="Text Placeholder 1"/>
          <p:cNvSpPr>
            <a:spLocks noGrp="1"/>
          </p:cNvSpPr>
          <p:nvPr>
            <p:ph type="body" sz="quarter" idx="10"/>
          </p:nvPr>
        </p:nvSpPr>
        <p:spPr/>
        <p:txBody>
          <a:bodyPr/>
          <a:lstStyle/>
          <a:p>
            <a:r>
              <a:rPr lang="en-US" dirty="0"/>
              <a:t>Balaam son of </a:t>
            </a:r>
            <a:r>
              <a:rPr lang="en-US" dirty="0" err="1"/>
              <a:t>Beor</a:t>
            </a:r>
            <a:r>
              <a:rPr lang="en-US" dirty="0"/>
              <a:t> inscription, from Tell Deir Alla, circa 800 BC</a:t>
            </a:r>
          </a:p>
        </p:txBody>
      </p:sp>
      <p:sp>
        <p:nvSpPr>
          <p:cNvPr id="3" name="Text Placeholder 2"/>
          <p:cNvSpPr>
            <a:spLocks noGrp="1"/>
          </p:cNvSpPr>
          <p:nvPr>
            <p:ph type="body" sz="quarter" idx="12"/>
          </p:nvPr>
        </p:nvSpPr>
        <p:spPr/>
        <p:txBody>
          <a:bodyPr/>
          <a:lstStyle/>
          <a:p>
            <a:r>
              <a:rPr lang="en-US" dirty="0"/>
              <a:t>24:11</a:t>
            </a:r>
          </a:p>
        </p:txBody>
      </p:sp>
      <p:sp>
        <p:nvSpPr>
          <p:cNvPr id="4" name="Title 3"/>
          <p:cNvSpPr>
            <a:spLocks noGrp="1"/>
          </p:cNvSpPr>
          <p:nvPr>
            <p:ph type="title"/>
          </p:nvPr>
        </p:nvSpPr>
        <p:spPr/>
        <p:txBody>
          <a:bodyPr/>
          <a:lstStyle/>
          <a:p>
            <a:r>
              <a:rPr lang="en-US" dirty="0"/>
              <a:t>The word of Yahweh came to the prophet Gad, David’s seer</a:t>
            </a:r>
          </a:p>
        </p:txBody>
      </p:sp>
    </p:spTree>
    <p:extLst>
      <p:ext uri="{BB962C8B-B14F-4D97-AF65-F5344CB8AC3E}">
        <p14:creationId xmlns:p14="http://schemas.microsoft.com/office/powerpoint/2010/main" val="256159106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food, riding, sitting, doughnut&#10;&#10;Description automatically generated">
            <a:extLst>
              <a:ext uri="{FF2B5EF4-FFF2-40B4-BE49-F238E27FC236}">
                <a16:creationId xmlns:a16="http://schemas.microsoft.com/office/drawing/2014/main" id="{C7A0C363-978D-4729-83BC-727B3842DB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9850"/>
            <a:ext cx="9144000" cy="6698300"/>
          </a:xfrm>
          <a:prstGeom prst="rect">
            <a:avLst/>
          </a:prstGeom>
        </p:spPr>
      </p:pic>
      <p:sp>
        <p:nvSpPr>
          <p:cNvPr id="2" name="Text Placeholder 1"/>
          <p:cNvSpPr>
            <a:spLocks noGrp="1"/>
          </p:cNvSpPr>
          <p:nvPr>
            <p:ph type="body" sz="quarter" idx="10"/>
          </p:nvPr>
        </p:nvSpPr>
        <p:spPr/>
        <p:txBody>
          <a:bodyPr/>
          <a:lstStyle/>
          <a:p>
            <a:r>
              <a:rPr lang="en-US" dirty="0"/>
              <a:t>Balaam son of </a:t>
            </a:r>
            <a:r>
              <a:rPr lang="en-US" dirty="0" err="1"/>
              <a:t>Beor</a:t>
            </a:r>
            <a:r>
              <a:rPr lang="en-US" dirty="0"/>
              <a:t> inscription, from Tell Deir Alla, circa 800 BC</a:t>
            </a:r>
          </a:p>
        </p:txBody>
      </p:sp>
      <p:sp>
        <p:nvSpPr>
          <p:cNvPr id="3" name="Text Placeholder 2"/>
          <p:cNvSpPr>
            <a:spLocks noGrp="1"/>
          </p:cNvSpPr>
          <p:nvPr>
            <p:ph type="body" sz="quarter" idx="12"/>
          </p:nvPr>
        </p:nvSpPr>
        <p:spPr/>
        <p:txBody>
          <a:bodyPr/>
          <a:lstStyle/>
          <a:p>
            <a:r>
              <a:rPr lang="en-US" dirty="0"/>
              <a:t>24:11</a:t>
            </a:r>
          </a:p>
        </p:txBody>
      </p:sp>
      <p:sp>
        <p:nvSpPr>
          <p:cNvPr id="4" name="Title 3"/>
          <p:cNvSpPr>
            <a:spLocks noGrp="1"/>
          </p:cNvSpPr>
          <p:nvPr>
            <p:ph type="title"/>
          </p:nvPr>
        </p:nvSpPr>
        <p:spPr/>
        <p:txBody>
          <a:bodyPr/>
          <a:lstStyle/>
          <a:p>
            <a:r>
              <a:rPr lang="en-US" dirty="0"/>
              <a:t>The word of Yahweh came to the prophet Gad, David’s seer</a:t>
            </a:r>
          </a:p>
        </p:txBody>
      </p:sp>
    </p:spTree>
    <p:extLst>
      <p:ext uri="{BB962C8B-B14F-4D97-AF65-F5344CB8AC3E}">
        <p14:creationId xmlns:p14="http://schemas.microsoft.com/office/powerpoint/2010/main" val="384608028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BF539D-BEC6-CB41-A035-FC4BB67E10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3360"/>
            <a:ext cx="9144000" cy="6431280"/>
          </a:xfrm>
          <a:prstGeom prst="rect">
            <a:avLst/>
          </a:prstGeom>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Burial inscription mentioning “Yahweh,” from Khirbet el-Qom, 8th century BC</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24:12</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Thus says Yahweh, “I offer you three things; choose one of them for yourself, which I will do”</a:t>
            </a:r>
          </a:p>
        </p:txBody>
      </p:sp>
    </p:spTree>
    <p:extLst>
      <p:ext uri="{BB962C8B-B14F-4D97-AF65-F5344CB8AC3E}">
        <p14:creationId xmlns:p14="http://schemas.microsoft.com/office/powerpoint/2010/main" val="139142267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213360"/>
            <a:ext cx="9144000" cy="6431280"/>
            <a:chOff x="0" y="213360"/>
            <a:chExt cx="9144000" cy="6431280"/>
          </a:xfrm>
        </p:grpSpPr>
        <p:pic>
          <p:nvPicPr>
            <p:cNvPr id="7" name="Picture 6">
              <a:extLst>
                <a:ext uri="{FF2B5EF4-FFF2-40B4-BE49-F238E27FC236}">
                  <a16:creationId xmlns:a16="http://schemas.microsoft.com/office/drawing/2014/main" id="{6CBF539D-BEC6-CB41-A035-FC4BB67E10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3360"/>
              <a:ext cx="9144000" cy="6431280"/>
            </a:xfrm>
            <a:prstGeom prst="rect">
              <a:avLst/>
            </a:prstGeom>
          </p:spPr>
        </p:pic>
        <p:sp>
          <p:nvSpPr>
            <p:cNvPr id="21" name="Freeform 20"/>
            <p:cNvSpPr/>
            <p:nvPr/>
          </p:nvSpPr>
          <p:spPr>
            <a:xfrm>
              <a:off x="2763002" y="1757386"/>
              <a:ext cx="315119" cy="173490"/>
            </a:xfrm>
            <a:custGeom>
              <a:avLst/>
              <a:gdLst>
                <a:gd name="connsiteX0" fmla="*/ 257175 w 257175"/>
                <a:gd name="connsiteY0" fmla="*/ 114300 h 171450"/>
                <a:gd name="connsiteX1" fmla="*/ 15875 w 257175"/>
                <a:gd name="connsiteY1" fmla="*/ 171450 h 171450"/>
                <a:gd name="connsiteX2" fmla="*/ 114300 w 257175"/>
                <a:gd name="connsiteY2" fmla="*/ 53975 h 171450"/>
                <a:gd name="connsiteX3" fmla="*/ 0 w 257175"/>
                <a:gd name="connsiteY3" fmla="*/ 50800 h 171450"/>
                <a:gd name="connsiteX4" fmla="*/ 111125 w 257175"/>
                <a:gd name="connsiteY4" fmla="*/ 50800 h 171450"/>
                <a:gd name="connsiteX5" fmla="*/ 149225 w 257175"/>
                <a:gd name="connsiteY5" fmla="*/ 12700 h 171450"/>
                <a:gd name="connsiteX6" fmla="*/ 15875 w 257175"/>
                <a:gd name="connsiteY6" fmla="*/ 0 h 171450"/>
                <a:gd name="connsiteX0" fmla="*/ 315119 w 315119"/>
                <a:gd name="connsiteY0" fmla="*/ 114300 h 171450"/>
                <a:gd name="connsiteX1" fmla="*/ 73819 w 315119"/>
                <a:gd name="connsiteY1" fmla="*/ 171450 h 171450"/>
                <a:gd name="connsiteX2" fmla="*/ 172244 w 315119"/>
                <a:gd name="connsiteY2" fmla="*/ 53975 h 171450"/>
                <a:gd name="connsiteX3" fmla="*/ 57944 w 315119"/>
                <a:gd name="connsiteY3" fmla="*/ 50800 h 171450"/>
                <a:gd name="connsiteX4" fmla="*/ 169069 w 315119"/>
                <a:gd name="connsiteY4" fmla="*/ 50800 h 171450"/>
                <a:gd name="connsiteX5" fmla="*/ 207169 w 315119"/>
                <a:gd name="connsiteY5" fmla="*/ 12700 h 171450"/>
                <a:gd name="connsiteX6" fmla="*/ 0 w 315119"/>
                <a:gd name="connsiteY6" fmla="*/ 0 h 171450"/>
                <a:gd name="connsiteX0" fmla="*/ 315119 w 315119"/>
                <a:gd name="connsiteY0" fmla="*/ 116340 h 173490"/>
                <a:gd name="connsiteX1" fmla="*/ 73819 w 315119"/>
                <a:gd name="connsiteY1" fmla="*/ 173490 h 173490"/>
                <a:gd name="connsiteX2" fmla="*/ 172244 w 315119"/>
                <a:gd name="connsiteY2" fmla="*/ 56015 h 173490"/>
                <a:gd name="connsiteX3" fmla="*/ 57944 w 315119"/>
                <a:gd name="connsiteY3" fmla="*/ 52840 h 173490"/>
                <a:gd name="connsiteX4" fmla="*/ 169069 w 315119"/>
                <a:gd name="connsiteY4" fmla="*/ 52840 h 173490"/>
                <a:gd name="connsiteX5" fmla="*/ 207169 w 315119"/>
                <a:gd name="connsiteY5" fmla="*/ 14740 h 173490"/>
                <a:gd name="connsiteX6" fmla="*/ 0 w 315119"/>
                <a:gd name="connsiteY6" fmla="*/ 2040 h 173490"/>
                <a:gd name="connsiteX0" fmla="*/ 315119 w 315119"/>
                <a:gd name="connsiteY0" fmla="*/ 116340 h 173490"/>
                <a:gd name="connsiteX1" fmla="*/ 73819 w 315119"/>
                <a:gd name="connsiteY1" fmla="*/ 173490 h 173490"/>
                <a:gd name="connsiteX2" fmla="*/ 172244 w 315119"/>
                <a:gd name="connsiteY2" fmla="*/ 56015 h 173490"/>
                <a:gd name="connsiteX3" fmla="*/ 12700 w 315119"/>
                <a:gd name="connsiteY3" fmla="*/ 52840 h 173490"/>
                <a:gd name="connsiteX4" fmla="*/ 169069 w 315119"/>
                <a:gd name="connsiteY4" fmla="*/ 52840 h 173490"/>
                <a:gd name="connsiteX5" fmla="*/ 207169 w 315119"/>
                <a:gd name="connsiteY5" fmla="*/ 14740 h 173490"/>
                <a:gd name="connsiteX6" fmla="*/ 0 w 315119"/>
                <a:gd name="connsiteY6" fmla="*/ 2040 h 173490"/>
                <a:gd name="connsiteX0" fmla="*/ 315119 w 315119"/>
                <a:gd name="connsiteY0" fmla="*/ 116340 h 173490"/>
                <a:gd name="connsiteX1" fmla="*/ 73819 w 315119"/>
                <a:gd name="connsiteY1" fmla="*/ 173490 h 173490"/>
                <a:gd name="connsiteX2" fmla="*/ 172244 w 315119"/>
                <a:gd name="connsiteY2" fmla="*/ 56015 h 173490"/>
                <a:gd name="connsiteX3" fmla="*/ 12700 w 315119"/>
                <a:gd name="connsiteY3" fmla="*/ 52840 h 173490"/>
                <a:gd name="connsiteX4" fmla="*/ 169069 w 315119"/>
                <a:gd name="connsiteY4" fmla="*/ 52840 h 173490"/>
                <a:gd name="connsiteX5" fmla="*/ 207169 w 315119"/>
                <a:gd name="connsiteY5" fmla="*/ 14740 h 173490"/>
                <a:gd name="connsiteX6" fmla="*/ 0 w 315119"/>
                <a:gd name="connsiteY6" fmla="*/ 2040 h 173490"/>
                <a:gd name="connsiteX0" fmla="*/ 315119 w 315119"/>
                <a:gd name="connsiteY0" fmla="*/ 116340 h 173490"/>
                <a:gd name="connsiteX1" fmla="*/ 73819 w 315119"/>
                <a:gd name="connsiteY1" fmla="*/ 173490 h 173490"/>
                <a:gd name="connsiteX2" fmla="*/ 172244 w 315119"/>
                <a:gd name="connsiteY2" fmla="*/ 56015 h 173490"/>
                <a:gd name="connsiteX3" fmla="*/ 12700 w 315119"/>
                <a:gd name="connsiteY3" fmla="*/ 52840 h 173490"/>
                <a:gd name="connsiteX4" fmla="*/ 173832 w 315119"/>
                <a:gd name="connsiteY4" fmla="*/ 55221 h 173490"/>
                <a:gd name="connsiteX5" fmla="*/ 207169 w 315119"/>
                <a:gd name="connsiteY5" fmla="*/ 14740 h 173490"/>
                <a:gd name="connsiteX6" fmla="*/ 0 w 315119"/>
                <a:gd name="connsiteY6" fmla="*/ 2040 h 17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5119" h="173490">
                  <a:moveTo>
                    <a:pt x="315119" y="116340"/>
                  </a:moveTo>
                  <a:cubicBezTo>
                    <a:pt x="234686" y="135390"/>
                    <a:pt x="170920" y="166346"/>
                    <a:pt x="73819" y="173490"/>
                  </a:cubicBezTo>
                  <a:lnTo>
                    <a:pt x="172244" y="56015"/>
                  </a:lnTo>
                  <a:lnTo>
                    <a:pt x="12700" y="52840"/>
                  </a:lnTo>
                  <a:lnTo>
                    <a:pt x="173832" y="55221"/>
                  </a:lnTo>
                  <a:lnTo>
                    <a:pt x="207169" y="14740"/>
                  </a:lnTo>
                  <a:cubicBezTo>
                    <a:pt x="138113" y="10507"/>
                    <a:pt x="104774" y="-5634"/>
                    <a:pt x="0" y="2040"/>
                  </a:cubicBezTo>
                </a:path>
              </a:pathLst>
            </a:custGeom>
            <a:noFill/>
            <a:ln w="19050" cap="rnd">
              <a:solidFill>
                <a:srgbClr val="C0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p:cNvSpPr/>
            <p:nvPr/>
          </p:nvSpPr>
          <p:spPr>
            <a:xfrm>
              <a:off x="2456614" y="1707360"/>
              <a:ext cx="314325" cy="238125"/>
            </a:xfrm>
            <a:custGeom>
              <a:avLst/>
              <a:gdLst>
                <a:gd name="connsiteX0" fmla="*/ 314325 w 314325"/>
                <a:gd name="connsiteY0" fmla="*/ 238125 h 238125"/>
                <a:gd name="connsiteX1" fmla="*/ 190500 w 314325"/>
                <a:gd name="connsiteY1" fmla="*/ 104775 h 238125"/>
                <a:gd name="connsiteX2" fmla="*/ 9525 w 314325"/>
                <a:gd name="connsiteY2" fmla="*/ 222250 h 238125"/>
                <a:gd name="connsiteX3" fmla="*/ 190500 w 314325"/>
                <a:gd name="connsiteY3" fmla="*/ 104775 h 238125"/>
                <a:gd name="connsiteX4" fmla="*/ 168275 w 314325"/>
                <a:gd name="connsiteY4" fmla="*/ 82550 h 238125"/>
                <a:gd name="connsiteX5" fmla="*/ 44450 w 314325"/>
                <a:gd name="connsiteY5" fmla="*/ 149225 h 238125"/>
                <a:gd name="connsiteX6" fmla="*/ 171450 w 314325"/>
                <a:gd name="connsiteY6" fmla="*/ 82550 h 238125"/>
                <a:gd name="connsiteX7" fmla="*/ 146050 w 314325"/>
                <a:gd name="connsiteY7" fmla="*/ 41275 h 238125"/>
                <a:gd name="connsiteX8" fmla="*/ 212725 w 314325"/>
                <a:gd name="connsiteY8" fmla="*/ 0 h 238125"/>
                <a:gd name="connsiteX9" fmla="*/ 136525 w 314325"/>
                <a:gd name="connsiteY9" fmla="*/ 47625 h 238125"/>
                <a:gd name="connsiteX10" fmla="*/ 104775 w 314325"/>
                <a:gd name="connsiteY10" fmla="*/ 15875 h 238125"/>
                <a:gd name="connsiteX11" fmla="*/ 149225 w 314325"/>
                <a:gd name="connsiteY11" fmla="*/ 44450 h 238125"/>
                <a:gd name="connsiteX12" fmla="*/ 0 w 314325"/>
                <a:gd name="connsiteY12" fmla="*/ 136525 h 238125"/>
                <a:gd name="connsiteX0" fmla="*/ 314325 w 314325"/>
                <a:gd name="connsiteY0" fmla="*/ 238125 h 238125"/>
                <a:gd name="connsiteX1" fmla="*/ 190500 w 314325"/>
                <a:gd name="connsiteY1" fmla="*/ 104775 h 238125"/>
                <a:gd name="connsiteX2" fmla="*/ 9525 w 314325"/>
                <a:gd name="connsiteY2" fmla="*/ 222250 h 238125"/>
                <a:gd name="connsiteX3" fmla="*/ 190500 w 314325"/>
                <a:gd name="connsiteY3" fmla="*/ 104775 h 238125"/>
                <a:gd name="connsiteX4" fmla="*/ 168275 w 314325"/>
                <a:gd name="connsiteY4" fmla="*/ 82550 h 238125"/>
                <a:gd name="connsiteX5" fmla="*/ 44450 w 314325"/>
                <a:gd name="connsiteY5" fmla="*/ 149225 h 238125"/>
                <a:gd name="connsiteX6" fmla="*/ 171450 w 314325"/>
                <a:gd name="connsiteY6" fmla="*/ 82550 h 238125"/>
                <a:gd name="connsiteX7" fmla="*/ 146050 w 314325"/>
                <a:gd name="connsiteY7" fmla="*/ 41275 h 238125"/>
                <a:gd name="connsiteX8" fmla="*/ 212725 w 314325"/>
                <a:gd name="connsiteY8" fmla="*/ 0 h 238125"/>
                <a:gd name="connsiteX9" fmla="*/ 136525 w 314325"/>
                <a:gd name="connsiteY9" fmla="*/ 47625 h 238125"/>
                <a:gd name="connsiteX10" fmla="*/ 104775 w 314325"/>
                <a:gd name="connsiteY10" fmla="*/ 15875 h 238125"/>
                <a:gd name="connsiteX11" fmla="*/ 149225 w 314325"/>
                <a:gd name="connsiteY11" fmla="*/ 44450 h 238125"/>
                <a:gd name="connsiteX12" fmla="*/ 0 w 314325"/>
                <a:gd name="connsiteY12" fmla="*/ 136525 h 238125"/>
                <a:gd name="connsiteX0" fmla="*/ 314325 w 314325"/>
                <a:gd name="connsiteY0" fmla="*/ 238125 h 238125"/>
                <a:gd name="connsiteX1" fmla="*/ 190500 w 314325"/>
                <a:gd name="connsiteY1" fmla="*/ 104775 h 238125"/>
                <a:gd name="connsiteX2" fmla="*/ 9525 w 314325"/>
                <a:gd name="connsiteY2" fmla="*/ 222250 h 238125"/>
                <a:gd name="connsiteX3" fmla="*/ 190500 w 314325"/>
                <a:gd name="connsiteY3" fmla="*/ 104775 h 238125"/>
                <a:gd name="connsiteX4" fmla="*/ 168275 w 314325"/>
                <a:gd name="connsiteY4" fmla="*/ 82550 h 238125"/>
                <a:gd name="connsiteX5" fmla="*/ 44450 w 314325"/>
                <a:gd name="connsiteY5" fmla="*/ 149225 h 238125"/>
                <a:gd name="connsiteX6" fmla="*/ 171450 w 314325"/>
                <a:gd name="connsiteY6" fmla="*/ 82550 h 238125"/>
                <a:gd name="connsiteX7" fmla="*/ 146050 w 314325"/>
                <a:gd name="connsiteY7" fmla="*/ 41275 h 238125"/>
                <a:gd name="connsiteX8" fmla="*/ 212725 w 314325"/>
                <a:gd name="connsiteY8" fmla="*/ 0 h 238125"/>
                <a:gd name="connsiteX9" fmla="*/ 141287 w 314325"/>
                <a:gd name="connsiteY9" fmla="*/ 47625 h 238125"/>
                <a:gd name="connsiteX10" fmla="*/ 104775 w 314325"/>
                <a:gd name="connsiteY10" fmla="*/ 15875 h 238125"/>
                <a:gd name="connsiteX11" fmla="*/ 149225 w 314325"/>
                <a:gd name="connsiteY11" fmla="*/ 44450 h 238125"/>
                <a:gd name="connsiteX12" fmla="*/ 0 w 314325"/>
                <a:gd name="connsiteY12" fmla="*/ 136525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4325" h="238125">
                  <a:moveTo>
                    <a:pt x="314325" y="238125"/>
                  </a:moveTo>
                  <a:cubicBezTo>
                    <a:pt x="268288" y="210343"/>
                    <a:pt x="231775" y="149225"/>
                    <a:pt x="190500" y="104775"/>
                  </a:cubicBezTo>
                  <a:lnTo>
                    <a:pt x="9525" y="222250"/>
                  </a:lnTo>
                  <a:lnTo>
                    <a:pt x="190500" y="104775"/>
                  </a:lnTo>
                  <a:lnTo>
                    <a:pt x="168275" y="82550"/>
                  </a:lnTo>
                  <a:lnTo>
                    <a:pt x="44450" y="149225"/>
                  </a:lnTo>
                  <a:lnTo>
                    <a:pt x="171450" y="82550"/>
                  </a:lnTo>
                  <a:lnTo>
                    <a:pt x="146050" y="41275"/>
                  </a:lnTo>
                  <a:lnTo>
                    <a:pt x="212725" y="0"/>
                  </a:lnTo>
                  <a:lnTo>
                    <a:pt x="141287" y="47625"/>
                  </a:lnTo>
                  <a:lnTo>
                    <a:pt x="104775" y="15875"/>
                  </a:lnTo>
                  <a:lnTo>
                    <a:pt x="149225" y="44450"/>
                  </a:lnTo>
                  <a:lnTo>
                    <a:pt x="0" y="136525"/>
                  </a:lnTo>
                </a:path>
              </a:pathLst>
            </a:custGeom>
            <a:noFill/>
            <a:ln w="19050" cap="rnd">
              <a:solidFill>
                <a:srgbClr val="C0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p:cNvSpPr/>
            <p:nvPr/>
          </p:nvSpPr>
          <p:spPr>
            <a:xfrm>
              <a:off x="2301831" y="1726087"/>
              <a:ext cx="222250" cy="384175"/>
            </a:xfrm>
            <a:custGeom>
              <a:avLst/>
              <a:gdLst>
                <a:gd name="connsiteX0" fmla="*/ 222250 w 222250"/>
                <a:gd name="connsiteY0" fmla="*/ 384175 h 384175"/>
                <a:gd name="connsiteX1" fmla="*/ 101600 w 222250"/>
                <a:gd name="connsiteY1" fmla="*/ 66675 h 384175"/>
                <a:gd name="connsiteX2" fmla="*/ 155575 w 222250"/>
                <a:gd name="connsiteY2" fmla="*/ 19050 h 384175"/>
                <a:gd name="connsiteX3" fmla="*/ 98425 w 222250"/>
                <a:gd name="connsiteY3" fmla="*/ 60325 h 384175"/>
                <a:gd name="connsiteX4" fmla="*/ 0 w 222250"/>
                <a:gd name="connsiteY4" fmla="*/ 22225 h 384175"/>
                <a:gd name="connsiteX5" fmla="*/ 31750 w 222250"/>
                <a:gd name="connsiteY5" fmla="*/ 0 h 384175"/>
                <a:gd name="connsiteX0" fmla="*/ 222250 w 222250"/>
                <a:gd name="connsiteY0" fmla="*/ 384175 h 384175"/>
                <a:gd name="connsiteX1" fmla="*/ 101600 w 222250"/>
                <a:gd name="connsiteY1" fmla="*/ 66675 h 384175"/>
                <a:gd name="connsiteX2" fmla="*/ 155575 w 222250"/>
                <a:gd name="connsiteY2" fmla="*/ 19050 h 384175"/>
                <a:gd name="connsiteX3" fmla="*/ 98425 w 222250"/>
                <a:gd name="connsiteY3" fmla="*/ 60325 h 384175"/>
                <a:gd name="connsiteX4" fmla="*/ 0 w 222250"/>
                <a:gd name="connsiteY4" fmla="*/ 22225 h 384175"/>
                <a:gd name="connsiteX5" fmla="*/ 31750 w 222250"/>
                <a:gd name="connsiteY5" fmla="*/ 0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2250" h="384175">
                  <a:moveTo>
                    <a:pt x="222250" y="384175"/>
                  </a:moveTo>
                  <a:lnTo>
                    <a:pt x="101600" y="66675"/>
                  </a:lnTo>
                  <a:lnTo>
                    <a:pt x="155575" y="19050"/>
                  </a:lnTo>
                  <a:lnTo>
                    <a:pt x="98425" y="60325"/>
                  </a:lnTo>
                  <a:cubicBezTo>
                    <a:pt x="65617" y="47625"/>
                    <a:pt x="28045" y="49212"/>
                    <a:pt x="0" y="22225"/>
                  </a:cubicBezTo>
                  <a:lnTo>
                    <a:pt x="31750" y="0"/>
                  </a:lnTo>
                </a:path>
              </a:pathLst>
            </a:custGeom>
            <a:noFill/>
            <a:ln w="19050" cap="rnd">
              <a:solidFill>
                <a:srgbClr val="C0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1876379" y="1725294"/>
              <a:ext cx="492125" cy="292100"/>
            </a:xfrm>
            <a:custGeom>
              <a:avLst/>
              <a:gdLst>
                <a:gd name="connsiteX0" fmla="*/ 492125 w 492125"/>
                <a:gd name="connsiteY0" fmla="*/ 292100 h 292100"/>
                <a:gd name="connsiteX1" fmla="*/ 381000 w 492125"/>
                <a:gd name="connsiteY1" fmla="*/ 152400 h 292100"/>
                <a:gd name="connsiteX2" fmla="*/ 250825 w 492125"/>
                <a:gd name="connsiteY2" fmla="*/ 222250 h 292100"/>
                <a:gd name="connsiteX3" fmla="*/ 371475 w 492125"/>
                <a:gd name="connsiteY3" fmla="*/ 146050 h 292100"/>
                <a:gd name="connsiteX4" fmla="*/ 339725 w 492125"/>
                <a:gd name="connsiteY4" fmla="*/ 88900 h 292100"/>
                <a:gd name="connsiteX5" fmla="*/ 196850 w 492125"/>
                <a:gd name="connsiteY5" fmla="*/ 184150 h 292100"/>
                <a:gd name="connsiteX6" fmla="*/ 339725 w 492125"/>
                <a:gd name="connsiteY6" fmla="*/ 88900 h 292100"/>
                <a:gd name="connsiteX7" fmla="*/ 298450 w 492125"/>
                <a:gd name="connsiteY7" fmla="*/ 34925 h 292100"/>
                <a:gd name="connsiteX8" fmla="*/ 342900 w 492125"/>
                <a:gd name="connsiteY8" fmla="*/ 0 h 292100"/>
                <a:gd name="connsiteX9" fmla="*/ 0 w 492125"/>
                <a:gd name="connsiteY9" fmla="*/ 257175 h 292100"/>
                <a:gd name="connsiteX0" fmla="*/ 492125 w 492125"/>
                <a:gd name="connsiteY0" fmla="*/ 292100 h 292100"/>
                <a:gd name="connsiteX1" fmla="*/ 371475 w 492125"/>
                <a:gd name="connsiteY1" fmla="*/ 145256 h 292100"/>
                <a:gd name="connsiteX2" fmla="*/ 250825 w 492125"/>
                <a:gd name="connsiteY2" fmla="*/ 222250 h 292100"/>
                <a:gd name="connsiteX3" fmla="*/ 371475 w 492125"/>
                <a:gd name="connsiteY3" fmla="*/ 146050 h 292100"/>
                <a:gd name="connsiteX4" fmla="*/ 339725 w 492125"/>
                <a:gd name="connsiteY4" fmla="*/ 88900 h 292100"/>
                <a:gd name="connsiteX5" fmla="*/ 196850 w 492125"/>
                <a:gd name="connsiteY5" fmla="*/ 184150 h 292100"/>
                <a:gd name="connsiteX6" fmla="*/ 339725 w 492125"/>
                <a:gd name="connsiteY6" fmla="*/ 88900 h 292100"/>
                <a:gd name="connsiteX7" fmla="*/ 298450 w 492125"/>
                <a:gd name="connsiteY7" fmla="*/ 34925 h 292100"/>
                <a:gd name="connsiteX8" fmla="*/ 342900 w 492125"/>
                <a:gd name="connsiteY8" fmla="*/ 0 h 292100"/>
                <a:gd name="connsiteX9" fmla="*/ 0 w 492125"/>
                <a:gd name="connsiteY9" fmla="*/ 257175 h 2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2125" h="292100">
                  <a:moveTo>
                    <a:pt x="492125" y="292100"/>
                  </a:moveTo>
                  <a:lnTo>
                    <a:pt x="371475" y="145256"/>
                  </a:lnTo>
                  <a:lnTo>
                    <a:pt x="250825" y="222250"/>
                  </a:lnTo>
                  <a:lnTo>
                    <a:pt x="371475" y="146050"/>
                  </a:lnTo>
                  <a:lnTo>
                    <a:pt x="339725" y="88900"/>
                  </a:lnTo>
                  <a:lnTo>
                    <a:pt x="196850" y="184150"/>
                  </a:lnTo>
                  <a:lnTo>
                    <a:pt x="339725" y="88900"/>
                  </a:lnTo>
                  <a:lnTo>
                    <a:pt x="298450" y="34925"/>
                  </a:lnTo>
                  <a:lnTo>
                    <a:pt x="342900" y="0"/>
                  </a:lnTo>
                  <a:lnTo>
                    <a:pt x="0" y="257175"/>
                  </a:lnTo>
                </a:path>
              </a:pathLst>
            </a:custGeom>
            <a:noFill/>
            <a:ln w="19050" cap="rnd">
              <a:solidFill>
                <a:srgbClr val="C0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13360"/>
            <a:ext cx="9144000" cy="6431280"/>
          </a:xfrm>
          <a:prstGeom prst="rect">
            <a:avLst/>
          </a:prstGeom>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Burial inscription mentioning “Yahweh,” from Khirbet el-Qom, 8th century BC</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24:12</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Thus says Yahweh, “I offer you three things; choose one of them for yourself, which I will do”</a:t>
            </a:r>
          </a:p>
        </p:txBody>
      </p:sp>
    </p:spTree>
    <p:extLst>
      <p:ext uri="{BB962C8B-B14F-4D97-AF65-F5344CB8AC3E}">
        <p14:creationId xmlns:p14="http://schemas.microsoft.com/office/powerpoint/2010/main" val="36696060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87799"/>
            <a:ext cx="9144000" cy="6482402"/>
          </a:xfrm>
          <a:prstGeom prst="rect">
            <a:avLst/>
          </a:prstGeom>
        </p:spPr>
      </p:pic>
      <p:sp>
        <p:nvSpPr>
          <p:cNvPr id="2" name="Text Placeholder 1"/>
          <p:cNvSpPr>
            <a:spLocks noGrp="1"/>
          </p:cNvSpPr>
          <p:nvPr>
            <p:ph type="body" sz="quarter" idx="10"/>
          </p:nvPr>
        </p:nvSpPr>
        <p:spPr/>
        <p:txBody>
          <a:bodyPr/>
          <a:lstStyle/>
          <a:p>
            <a:r>
              <a:rPr lang="en-US" dirty="0"/>
              <a:t>Beersheba (aerial view from the northwest)</a:t>
            </a:r>
          </a:p>
        </p:txBody>
      </p:sp>
      <p:sp>
        <p:nvSpPr>
          <p:cNvPr id="3" name="Text Placeholder 2"/>
          <p:cNvSpPr>
            <a:spLocks noGrp="1"/>
          </p:cNvSpPr>
          <p:nvPr>
            <p:ph type="body" sz="quarter" idx="12"/>
          </p:nvPr>
        </p:nvSpPr>
        <p:spPr/>
        <p:txBody>
          <a:bodyPr/>
          <a:lstStyle/>
          <a:p>
            <a:r>
              <a:rPr lang="en-US" dirty="0"/>
              <a:t>24:2</a:t>
            </a:r>
          </a:p>
        </p:txBody>
      </p:sp>
      <p:sp>
        <p:nvSpPr>
          <p:cNvPr id="4" name="Title 3"/>
          <p:cNvSpPr>
            <a:spLocks noGrp="1"/>
          </p:cNvSpPr>
          <p:nvPr>
            <p:ph type="title"/>
          </p:nvPr>
        </p:nvSpPr>
        <p:spPr/>
        <p:txBody>
          <a:bodyPr/>
          <a:lstStyle/>
          <a:p>
            <a:r>
              <a:rPr lang="en-US" dirty="0"/>
              <a:t>Number the people, from Dan to Beersheba</a:t>
            </a:r>
          </a:p>
        </p:txBody>
      </p:sp>
    </p:spTree>
    <p:extLst>
      <p:ext uri="{BB962C8B-B14F-4D97-AF65-F5344CB8AC3E}">
        <p14:creationId xmlns:p14="http://schemas.microsoft.com/office/powerpoint/2010/main" val="154772832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Mud cracking in Nahal </a:t>
            </a:r>
            <a:r>
              <a:rPr lang="en-US" dirty="0" err="1"/>
              <a:t>Nekarot</a:t>
            </a:r>
            <a:r>
              <a:rPr lang="en-US" dirty="0"/>
              <a:t> on the Spice Route</a:t>
            </a:r>
          </a:p>
        </p:txBody>
      </p:sp>
      <p:sp>
        <p:nvSpPr>
          <p:cNvPr id="3" name="Text Placeholder 2"/>
          <p:cNvSpPr>
            <a:spLocks noGrp="1"/>
          </p:cNvSpPr>
          <p:nvPr>
            <p:ph type="body" sz="quarter" idx="12"/>
          </p:nvPr>
        </p:nvSpPr>
        <p:spPr/>
        <p:txBody>
          <a:bodyPr/>
          <a:lstStyle/>
          <a:p>
            <a:r>
              <a:rPr lang="en-US" dirty="0"/>
              <a:t>24:13</a:t>
            </a:r>
          </a:p>
        </p:txBody>
      </p:sp>
      <p:sp>
        <p:nvSpPr>
          <p:cNvPr id="4" name="Title 3"/>
          <p:cNvSpPr>
            <a:spLocks noGrp="1"/>
          </p:cNvSpPr>
          <p:nvPr>
            <p:ph type="title"/>
          </p:nvPr>
        </p:nvSpPr>
        <p:spPr/>
        <p:txBody>
          <a:bodyPr/>
          <a:lstStyle/>
          <a:p>
            <a:r>
              <a:rPr lang="en-US" dirty="0"/>
              <a:t>Shall three years of famine come to you in the land?</a:t>
            </a:r>
          </a:p>
        </p:txBody>
      </p:sp>
    </p:spTree>
    <p:extLst>
      <p:ext uri="{BB962C8B-B14F-4D97-AF65-F5344CB8AC3E}">
        <p14:creationId xmlns:p14="http://schemas.microsoft.com/office/powerpoint/2010/main" val="25781843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rock&#10;&#10;Description generated with very high confidence">
            <a:extLst>
              <a:ext uri="{FF2B5EF4-FFF2-40B4-BE49-F238E27FC236}">
                <a16:creationId xmlns:a16="http://schemas.microsoft.com/office/drawing/2014/main" id="{9EA65385-5E66-47B9-9CBB-DFBDBA82A1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Egyptian “Famine Stele” from </a:t>
            </a:r>
            <a:r>
              <a:rPr lang="en-US" dirty="0" err="1"/>
              <a:t>Sehel</a:t>
            </a:r>
            <a:r>
              <a:rPr lang="en-US" dirty="0"/>
              <a:t> Island near Aswan, Ptolemaic era, 3rd–1st centuries BC</a:t>
            </a:r>
          </a:p>
        </p:txBody>
      </p:sp>
      <p:sp>
        <p:nvSpPr>
          <p:cNvPr id="3" name="Text Placeholder 2"/>
          <p:cNvSpPr>
            <a:spLocks noGrp="1"/>
          </p:cNvSpPr>
          <p:nvPr>
            <p:ph type="body" sz="quarter" idx="12"/>
          </p:nvPr>
        </p:nvSpPr>
        <p:spPr/>
        <p:txBody>
          <a:bodyPr/>
          <a:lstStyle/>
          <a:p>
            <a:r>
              <a:rPr lang="en-US" dirty="0"/>
              <a:t>24:13</a:t>
            </a:r>
          </a:p>
        </p:txBody>
      </p:sp>
      <p:sp>
        <p:nvSpPr>
          <p:cNvPr id="4" name="Title 3"/>
          <p:cNvSpPr>
            <a:spLocks noGrp="1"/>
          </p:cNvSpPr>
          <p:nvPr>
            <p:ph type="title"/>
          </p:nvPr>
        </p:nvSpPr>
        <p:spPr/>
        <p:txBody>
          <a:bodyPr/>
          <a:lstStyle/>
          <a:p>
            <a:r>
              <a:rPr lang="en-US" dirty="0"/>
              <a:t>Shall three years of famine come to you in the land?</a:t>
            </a:r>
          </a:p>
        </p:txBody>
      </p:sp>
    </p:spTree>
    <p:extLst>
      <p:ext uri="{BB962C8B-B14F-4D97-AF65-F5344CB8AC3E}">
        <p14:creationId xmlns:p14="http://schemas.microsoft.com/office/powerpoint/2010/main" val="247249676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Getty Villa\Assyrian reliefs\Relief of battle with camel rider, Assyrian, from central palace at Nimrud, 728 BC, tb100919330.jpg"/>
          <p:cNvPicPr>
            <a:picLocks noChangeAspect="1" noChangeArrowheads="1"/>
          </p:cNvPicPr>
          <p:nvPr/>
        </p:nvPicPr>
        <p:blipFill rotWithShape="1">
          <a:blip r:embed="rId3">
            <a:extLst>
              <a:ext uri="{28A0092B-C50C-407E-A947-70E740481C1C}">
                <a14:useLocalDpi xmlns:a14="http://schemas.microsoft.com/office/drawing/2010/main" val="0"/>
              </a:ext>
            </a:extLst>
          </a:blip>
          <a:srcRect l="1305" r="870"/>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Cavalry pursuing a camel rider, from the central palace at Nimrud, 728 BC</a:t>
            </a:r>
          </a:p>
        </p:txBody>
      </p:sp>
      <p:sp>
        <p:nvSpPr>
          <p:cNvPr id="3" name="Text Placeholder 2"/>
          <p:cNvSpPr>
            <a:spLocks noGrp="1"/>
          </p:cNvSpPr>
          <p:nvPr>
            <p:ph type="body" sz="quarter" idx="12"/>
          </p:nvPr>
        </p:nvSpPr>
        <p:spPr/>
        <p:txBody>
          <a:bodyPr/>
          <a:lstStyle/>
          <a:p>
            <a:r>
              <a:rPr lang="en-US" dirty="0"/>
              <a:t>24:13</a:t>
            </a:r>
          </a:p>
        </p:txBody>
      </p:sp>
      <p:sp>
        <p:nvSpPr>
          <p:cNvPr id="4" name="Title 3"/>
          <p:cNvSpPr>
            <a:spLocks noGrp="1"/>
          </p:cNvSpPr>
          <p:nvPr>
            <p:ph type="title"/>
          </p:nvPr>
        </p:nvSpPr>
        <p:spPr/>
        <p:txBody>
          <a:bodyPr/>
          <a:lstStyle/>
          <a:p>
            <a:r>
              <a:rPr lang="en-US" dirty="0"/>
              <a:t>Or shall you flee three months before your enemies while they pursue you?</a:t>
            </a:r>
          </a:p>
        </p:txBody>
      </p:sp>
    </p:spTree>
    <p:extLst>
      <p:ext uri="{BB962C8B-B14F-4D97-AF65-F5344CB8AC3E}">
        <p14:creationId xmlns:p14="http://schemas.microsoft.com/office/powerpoint/2010/main" val="106656438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id="{A3C3B190-104C-43FA-9FBD-29EE030E83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Assyrian soldiers pursuing Arabs, from the palace of Ashurbanipal at Nineveh, circa 640 BC</a:t>
            </a:r>
          </a:p>
        </p:txBody>
      </p:sp>
      <p:sp>
        <p:nvSpPr>
          <p:cNvPr id="3" name="Text Placeholder 2"/>
          <p:cNvSpPr>
            <a:spLocks noGrp="1"/>
          </p:cNvSpPr>
          <p:nvPr>
            <p:ph type="body" sz="quarter" idx="12"/>
          </p:nvPr>
        </p:nvSpPr>
        <p:spPr/>
        <p:txBody>
          <a:bodyPr/>
          <a:lstStyle/>
          <a:p>
            <a:r>
              <a:rPr lang="en-US" dirty="0"/>
              <a:t>24:13</a:t>
            </a:r>
          </a:p>
        </p:txBody>
      </p:sp>
      <p:sp>
        <p:nvSpPr>
          <p:cNvPr id="4" name="Title 3"/>
          <p:cNvSpPr>
            <a:spLocks noGrp="1"/>
          </p:cNvSpPr>
          <p:nvPr>
            <p:ph type="title"/>
          </p:nvPr>
        </p:nvSpPr>
        <p:spPr/>
        <p:txBody>
          <a:bodyPr/>
          <a:lstStyle/>
          <a:p>
            <a:r>
              <a:rPr lang="en-US" dirty="0"/>
              <a:t>Or shall you flee three months before your enemies while they pursue you?</a:t>
            </a:r>
          </a:p>
        </p:txBody>
      </p:sp>
    </p:spTree>
    <p:extLst>
      <p:ext uri="{BB962C8B-B14F-4D97-AF65-F5344CB8AC3E}">
        <p14:creationId xmlns:p14="http://schemas.microsoft.com/office/powerpoint/2010/main" val="392443956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Plague prayer of </a:t>
            </a:r>
            <a:r>
              <a:rPr lang="en-US" dirty="0" err="1"/>
              <a:t>Mursili</a:t>
            </a:r>
            <a:r>
              <a:rPr lang="en-US" dirty="0"/>
              <a:t> II, from Hattusa (</a:t>
            </a:r>
            <a:r>
              <a:rPr lang="en-US" dirty="0" err="1"/>
              <a:t>Bogazkoy</a:t>
            </a:r>
            <a:r>
              <a:rPr lang="en-US" dirty="0"/>
              <a:t>), circa 1300 BC</a:t>
            </a:r>
          </a:p>
        </p:txBody>
      </p:sp>
      <p:sp>
        <p:nvSpPr>
          <p:cNvPr id="3" name="Text Placeholder 2"/>
          <p:cNvSpPr>
            <a:spLocks noGrp="1"/>
          </p:cNvSpPr>
          <p:nvPr>
            <p:ph type="body" sz="quarter" idx="12"/>
          </p:nvPr>
        </p:nvSpPr>
        <p:spPr/>
        <p:txBody>
          <a:bodyPr/>
          <a:lstStyle/>
          <a:p>
            <a:r>
              <a:rPr lang="en-US"/>
              <a:t>24:13</a:t>
            </a:r>
          </a:p>
        </p:txBody>
      </p:sp>
      <p:sp>
        <p:nvSpPr>
          <p:cNvPr id="4" name="Title 3"/>
          <p:cNvSpPr>
            <a:spLocks noGrp="1"/>
          </p:cNvSpPr>
          <p:nvPr>
            <p:ph type="title"/>
          </p:nvPr>
        </p:nvSpPr>
        <p:spPr/>
        <p:txBody>
          <a:bodyPr/>
          <a:lstStyle/>
          <a:p>
            <a:r>
              <a:rPr lang="en-US" dirty="0"/>
              <a:t>Or shall there be three days’ pestilence in your land?</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789"/>
          <a:stretch/>
        </p:blipFill>
        <p:spPr>
          <a:xfrm>
            <a:off x="0" y="952500"/>
            <a:ext cx="9144000" cy="4953000"/>
          </a:xfrm>
          <a:prstGeom prst="rect">
            <a:avLst/>
          </a:prstGeom>
        </p:spPr>
      </p:pic>
    </p:spTree>
    <p:extLst>
      <p:ext uri="{BB962C8B-B14F-4D97-AF65-F5344CB8AC3E}">
        <p14:creationId xmlns:p14="http://schemas.microsoft.com/office/powerpoint/2010/main" val="97150011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350"/>
          <a:stretch/>
        </p:blipFill>
        <p:spPr>
          <a:xfrm>
            <a:off x="1371600" y="131360"/>
            <a:ext cx="6400800" cy="6595281"/>
          </a:xfrm>
          <a:prstGeom prst="rect">
            <a:avLst/>
          </a:prstGeom>
        </p:spPr>
      </p:pic>
      <p:sp>
        <p:nvSpPr>
          <p:cNvPr id="2" name="Text Placeholder 1"/>
          <p:cNvSpPr>
            <a:spLocks noGrp="1"/>
          </p:cNvSpPr>
          <p:nvPr>
            <p:ph type="body" sz="quarter" idx="10"/>
          </p:nvPr>
        </p:nvSpPr>
        <p:spPr/>
        <p:txBody>
          <a:bodyPr/>
          <a:lstStyle/>
          <a:p>
            <a:r>
              <a:rPr lang="en-US" dirty="0"/>
              <a:t>Clasped hands from an Akhenaten and Nefertiti group at Amarna, circa 16th–14th centuries BC</a:t>
            </a:r>
          </a:p>
        </p:txBody>
      </p:sp>
      <p:sp>
        <p:nvSpPr>
          <p:cNvPr id="3" name="Text Placeholder 2"/>
          <p:cNvSpPr>
            <a:spLocks noGrp="1"/>
          </p:cNvSpPr>
          <p:nvPr>
            <p:ph type="body" sz="quarter" idx="12"/>
          </p:nvPr>
        </p:nvSpPr>
        <p:spPr/>
        <p:txBody>
          <a:bodyPr/>
          <a:lstStyle/>
          <a:p>
            <a:r>
              <a:rPr lang="en-US"/>
              <a:t>24:14</a:t>
            </a:r>
          </a:p>
        </p:txBody>
      </p:sp>
      <p:sp>
        <p:nvSpPr>
          <p:cNvPr id="4" name="Title 3"/>
          <p:cNvSpPr>
            <a:spLocks noGrp="1"/>
          </p:cNvSpPr>
          <p:nvPr>
            <p:ph type="title"/>
          </p:nvPr>
        </p:nvSpPr>
        <p:spPr/>
        <p:txBody>
          <a:bodyPr/>
          <a:lstStyle/>
          <a:p>
            <a:r>
              <a:rPr lang="en-US" dirty="0"/>
              <a:t>David said, “I am in great distress; let us fall into the hands of Yahweh, for his mercies are great”</a:t>
            </a:r>
          </a:p>
        </p:txBody>
      </p:sp>
    </p:spTree>
    <p:extLst>
      <p:ext uri="{BB962C8B-B14F-4D97-AF65-F5344CB8AC3E}">
        <p14:creationId xmlns:p14="http://schemas.microsoft.com/office/powerpoint/2010/main" val="211265539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s://upload.wikimedia.org/wikipedia/commons/thumb/4/4c/Exhibition_I_am_Ashurbanipal_king_of_the_world%2C_king_of_Assyria%2C_British_Museum_%2832102455408%29.jpg/1024px-Exhibition_I_am_Ashurbanipal_king_of_the_world%2C_king_of_Assyria%2C_British_Museum_%2832102455408%29.jpg"/>
          <p:cNvPicPr>
            <a:picLocks noChangeAspect="1" noChangeArrowheads="1"/>
          </p:cNvPicPr>
          <p:nvPr/>
        </p:nvPicPr>
        <p:blipFill rotWithShape="1">
          <a:blip r:embed="rId3">
            <a:extLst>
              <a:ext uri="{28A0092B-C50C-407E-A947-70E740481C1C}">
                <a14:useLocalDpi xmlns:a14="http://schemas.microsoft.com/office/drawing/2010/main" val="0"/>
              </a:ext>
            </a:extLst>
          </a:blip>
          <a:srcRect l="156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Battle scene showing war casualties, from Sennacherib’s palace in Nineveh, circa 700 BC</a:t>
            </a:r>
          </a:p>
        </p:txBody>
      </p:sp>
      <p:sp>
        <p:nvSpPr>
          <p:cNvPr id="3" name="Text Placeholder 2"/>
          <p:cNvSpPr>
            <a:spLocks noGrp="1"/>
          </p:cNvSpPr>
          <p:nvPr>
            <p:ph type="body" sz="quarter" idx="12"/>
          </p:nvPr>
        </p:nvSpPr>
        <p:spPr/>
        <p:txBody>
          <a:bodyPr/>
          <a:lstStyle/>
          <a:p>
            <a:r>
              <a:rPr lang="en-US" dirty="0"/>
              <a:t>24:14</a:t>
            </a:r>
          </a:p>
        </p:txBody>
      </p:sp>
      <p:sp>
        <p:nvSpPr>
          <p:cNvPr id="4" name="Title 3"/>
          <p:cNvSpPr>
            <a:spLocks noGrp="1"/>
          </p:cNvSpPr>
          <p:nvPr>
            <p:ph type="title"/>
          </p:nvPr>
        </p:nvSpPr>
        <p:spPr/>
        <p:txBody>
          <a:bodyPr/>
          <a:lstStyle/>
          <a:p>
            <a:r>
              <a:rPr lang="en-US" dirty="0"/>
              <a:t>But do not let me fall into the hand of man</a:t>
            </a:r>
          </a:p>
        </p:txBody>
      </p:sp>
    </p:spTree>
    <p:extLst>
      <p:ext uri="{BB962C8B-B14F-4D97-AF65-F5344CB8AC3E}">
        <p14:creationId xmlns:p14="http://schemas.microsoft.com/office/powerpoint/2010/main" val="285060206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086" y="0"/>
            <a:ext cx="8079828" cy="6858000"/>
          </a:xfrm>
          <a:prstGeom prst="rect">
            <a:avLst/>
          </a:prstGeom>
        </p:spPr>
      </p:pic>
      <p:sp>
        <p:nvSpPr>
          <p:cNvPr id="2" name="Text Placeholder 1"/>
          <p:cNvSpPr>
            <a:spLocks noGrp="1"/>
          </p:cNvSpPr>
          <p:nvPr>
            <p:ph type="body" sz="quarter" idx="10"/>
          </p:nvPr>
        </p:nvSpPr>
        <p:spPr/>
        <p:txBody>
          <a:bodyPr/>
          <a:lstStyle/>
          <a:p>
            <a:r>
              <a:rPr lang="en-US" dirty="0"/>
              <a:t>Relief of an Assyrian official beating a shackled man (sketch)</a:t>
            </a:r>
          </a:p>
        </p:txBody>
      </p:sp>
      <p:sp>
        <p:nvSpPr>
          <p:cNvPr id="3" name="Text Placeholder 2"/>
          <p:cNvSpPr>
            <a:spLocks noGrp="1"/>
          </p:cNvSpPr>
          <p:nvPr>
            <p:ph type="body" sz="quarter" idx="12"/>
          </p:nvPr>
        </p:nvSpPr>
        <p:spPr/>
        <p:txBody>
          <a:bodyPr/>
          <a:lstStyle/>
          <a:p>
            <a:r>
              <a:rPr lang="en-US" dirty="0"/>
              <a:t>24:14</a:t>
            </a:r>
          </a:p>
        </p:txBody>
      </p:sp>
      <p:sp>
        <p:nvSpPr>
          <p:cNvPr id="4" name="Title 3"/>
          <p:cNvSpPr>
            <a:spLocks noGrp="1"/>
          </p:cNvSpPr>
          <p:nvPr>
            <p:ph type="title"/>
          </p:nvPr>
        </p:nvSpPr>
        <p:spPr/>
        <p:txBody>
          <a:bodyPr/>
          <a:lstStyle/>
          <a:p>
            <a:r>
              <a:rPr lang="en-US" dirty="0"/>
              <a:t>But do not let me fall into the hand of man</a:t>
            </a:r>
          </a:p>
        </p:txBody>
      </p:sp>
    </p:spTree>
    <p:extLst>
      <p:ext uri="{BB962C8B-B14F-4D97-AF65-F5344CB8AC3E}">
        <p14:creationId xmlns:p14="http://schemas.microsoft.com/office/powerpoint/2010/main" val="97224741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wnloads\Dan Iron Age gate aerial from southeast, ws04061606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7546"/>
            <a:ext cx="9143999" cy="642402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Iron Age gate at Tel Dan (aerial view from the southeast)</a:t>
            </a:r>
          </a:p>
        </p:txBody>
      </p:sp>
      <p:sp>
        <p:nvSpPr>
          <p:cNvPr id="3" name="Text Placeholder 2"/>
          <p:cNvSpPr>
            <a:spLocks noGrp="1"/>
          </p:cNvSpPr>
          <p:nvPr>
            <p:ph type="body" sz="quarter" idx="12"/>
          </p:nvPr>
        </p:nvSpPr>
        <p:spPr/>
        <p:txBody>
          <a:bodyPr/>
          <a:lstStyle/>
          <a:p>
            <a:r>
              <a:rPr lang="en-US"/>
              <a:t>24:15</a:t>
            </a:r>
          </a:p>
        </p:txBody>
      </p:sp>
      <p:sp>
        <p:nvSpPr>
          <p:cNvPr id="4" name="Title 3"/>
          <p:cNvSpPr>
            <a:spLocks noGrp="1"/>
          </p:cNvSpPr>
          <p:nvPr>
            <p:ph type="title"/>
          </p:nvPr>
        </p:nvSpPr>
        <p:spPr/>
        <p:txBody>
          <a:bodyPr/>
          <a:lstStyle/>
          <a:p>
            <a:r>
              <a:rPr lang="en-US" dirty="0"/>
              <a:t>And 70,000 men of the people from Dan to Beersheba died</a:t>
            </a:r>
          </a:p>
        </p:txBody>
      </p:sp>
    </p:spTree>
    <p:extLst>
      <p:ext uri="{BB962C8B-B14F-4D97-AF65-F5344CB8AC3E}">
        <p14:creationId xmlns:p14="http://schemas.microsoft.com/office/powerpoint/2010/main" val="141588992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4 0Adds 2012\0Schlegel drone 2015\5 Negev\Beersheba aerial from southwest, ws03101567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Beersheba (aerial view from the southwest)</a:t>
            </a:r>
          </a:p>
        </p:txBody>
      </p:sp>
      <p:sp>
        <p:nvSpPr>
          <p:cNvPr id="3" name="Text Placeholder 2"/>
          <p:cNvSpPr>
            <a:spLocks noGrp="1"/>
          </p:cNvSpPr>
          <p:nvPr>
            <p:ph type="body" sz="quarter" idx="12"/>
          </p:nvPr>
        </p:nvSpPr>
        <p:spPr/>
        <p:txBody>
          <a:bodyPr/>
          <a:lstStyle/>
          <a:p>
            <a:r>
              <a:rPr lang="en-US"/>
              <a:t>24:15</a:t>
            </a:r>
          </a:p>
        </p:txBody>
      </p:sp>
      <p:sp>
        <p:nvSpPr>
          <p:cNvPr id="4" name="Title 3"/>
          <p:cNvSpPr>
            <a:spLocks noGrp="1"/>
          </p:cNvSpPr>
          <p:nvPr>
            <p:ph type="title"/>
          </p:nvPr>
        </p:nvSpPr>
        <p:spPr/>
        <p:txBody>
          <a:bodyPr/>
          <a:lstStyle/>
          <a:p>
            <a:r>
              <a:rPr lang="en-US" dirty="0"/>
              <a:t>And 70,000 men of the people from Dan to Beersheba died</a:t>
            </a:r>
          </a:p>
        </p:txBody>
      </p:sp>
    </p:spTree>
    <p:extLst>
      <p:ext uri="{BB962C8B-B14F-4D97-AF65-F5344CB8AC3E}">
        <p14:creationId xmlns:p14="http://schemas.microsoft.com/office/powerpoint/2010/main" val="15214847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Biblical Negev\sr\Beersheba region of tell aerial from northwest5.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Biblical Negev\sr\Beersheba region of tell aerial from northwest5.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D:\0Images\0Adds 2002\4b Negev and Wilderness\Beersheba\sr\Beersheba view of tell.jpg"/>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Biblical Negev\sr\Beersheba modern city aerial from north2.jpg"/>
</p:tagLst>
</file>

<file path=ppt/tags/tag5.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5 Manners and Customs\The Harvest and Food\Threshing, winnowing, sifting\sr2\06857u Women working in field, mat06857.jpg"/>
</p:tagLst>
</file>

<file path=ppt/tags/tag6.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5 Manners and Customs\The Harvest and Food\Threshing, winnowing, sifting\sr2\05238u Threshing with instrument, mat05238.jpg"/>
</p:tagLst>
</file>

<file path=ppt/tags/tag7.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5 Manners and Customs\The Harvest and Food\Threshing, winnowing, sifting\sr2\02209u Yammuneh, threshing board, mat02209.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1386</TotalTime>
  <Words>15032</Words>
  <Application>Microsoft Office PowerPoint</Application>
  <PresentationFormat>On-screen Show (4:3)</PresentationFormat>
  <Paragraphs>1143</Paragraphs>
  <Slides>144</Slides>
  <Notes>144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144</vt:i4>
      </vt:variant>
    </vt:vector>
  </HeadingPairs>
  <TitlesOfParts>
    <vt:vector size="148" baseType="lpstr">
      <vt:lpstr>Arial</vt:lpstr>
      <vt:lpstr>Calibri</vt:lpstr>
      <vt:lpstr>Times New Roman</vt:lpstr>
      <vt:lpstr>PhotoCompanion</vt:lpstr>
      <vt:lpstr>2 Samuel 24</vt:lpstr>
      <vt:lpstr>Now again the anger of Yahweh burned against Israel</vt:lpstr>
      <vt:lpstr>And He incited David against them, saying, “Go, number Israel and Judah”</vt:lpstr>
      <vt:lpstr>So the king spoke to Joab the captain of the army, who was with him</vt:lpstr>
      <vt:lpstr>Go now throughout all the tribes of Israel</vt:lpstr>
      <vt:lpstr>Number the people, from Dan to Beersheba</vt:lpstr>
      <vt:lpstr>Number the people, from Dan to Beersheba</vt:lpstr>
      <vt:lpstr>Number the people, from Dan to Beersheba</vt:lpstr>
      <vt:lpstr>Number the people, from Dan to Beersheba</vt:lpstr>
      <vt:lpstr>Number the people, from Dan to Beersheba</vt:lpstr>
      <vt:lpstr>So that I may know the sum of the people </vt:lpstr>
      <vt:lpstr>Joab said, “May Yahweh your God add to the people a hundred times more than they are”</vt:lpstr>
      <vt:lpstr>While the eyes of my lord the king still see</vt:lpstr>
      <vt:lpstr>But David’s word prevailed against Joab and against the commanders of the army</vt:lpstr>
      <vt:lpstr>But David’s word prevailed against Joab and against the commanders of the army</vt:lpstr>
      <vt:lpstr>So Joab and the captains of the army went out from the presence of the king</vt:lpstr>
      <vt:lpstr>In order to register the people of Israel</vt:lpstr>
      <vt:lpstr>In order to register the people of Israel</vt:lpstr>
      <vt:lpstr>In order to register the people of Israel</vt:lpstr>
      <vt:lpstr>In order to register the people of Israel</vt:lpstr>
      <vt:lpstr>In order to register the people of Israel</vt:lpstr>
      <vt:lpstr>And they passed over the Jordan</vt:lpstr>
      <vt:lpstr>And they passed over the Jordan</vt:lpstr>
      <vt:lpstr>And they passed over the Jordan</vt:lpstr>
      <vt:lpstr>And encamped in Aroer, on the right side of the city that is in the middle of the valley </vt:lpstr>
      <vt:lpstr>And encamped in Aroer, on the right side of the city that is in the middle of the valley </vt:lpstr>
      <vt:lpstr>And encamped in Aroer, on the right side of the city that is in the middle of the valley </vt:lpstr>
      <vt:lpstr>And encamped in Aroer, on the right side of the city that is in the middle of the valley </vt:lpstr>
      <vt:lpstr>And encamped in Aroer, on the right side of the city that is in the middle of the valley </vt:lpstr>
      <vt:lpstr>And encamped in Aroer, on the right side of the city that is in the middle of the valley </vt:lpstr>
      <vt:lpstr>And encamped in Aroer, on the right side of the city that is in the middle of the valley </vt:lpstr>
      <vt:lpstr>And encamped in Aroer, on the right side of the city that is in the middle of the valley </vt:lpstr>
      <vt:lpstr>Toward Gad and on to Jazer</vt:lpstr>
      <vt:lpstr>Toward Gad and on to Jazer</vt:lpstr>
      <vt:lpstr>Toward Gad and on to Jazer</vt:lpstr>
      <vt:lpstr>Toward Gad and on to Jazer</vt:lpstr>
      <vt:lpstr>Then they came to Gilead</vt:lpstr>
      <vt:lpstr>Then they came to Gilead</vt:lpstr>
      <vt:lpstr>Then they came to Gilead</vt:lpstr>
      <vt:lpstr>And to Tahtim-Hodshi</vt:lpstr>
      <vt:lpstr>And to Tahtim-Hodshi</vt:lpstr>
      <vt:lpstr>And to Tahtim-Hodshi</vt:lpstr>
      <vt:lpstr>And they came to Dan Jaan</vt:lpstr>
      <vt:lpstr>And they came to Dan Jaan</vt:lpstr>
      <vt:lpstr>And they came to Dan Jaan</vt:lpstr>
      <vt:lpstr>And they came to Dan Jaan</vt:lpstr>
      <vt:lpstr>And they came to Dan Jaan</vt:lpstr>
      <vt:lpstr>And they came to Dan Jaan</vt:lpstr>
      <vt:lpstr>And they came to Dan Jaan and around to Sidon</vt:lpstr>
      <vt:lpstr>And they came to Dan Jaan and around to Sidon</vt:lpstr>
      <vt:lpstr>And they came to Dan Jaan and around to Sidon</vt:lpstr>
      <vt:lpstr>And they came to the fortress of Tyre </vt:lpstr>
      <vt:lpstr>And they came to the fortress of Tyre</vt:lpstr>
      <vt:lpstr>And they came to the fortress of Tyre</vt:lpstr>
      <vt:lpstr>And they came to the fortress of Tyre</vt:lpstr>
      <vt:lpstr>And they came to the fortress of Tyre</vt:lpstr>
      <vt:lpstr>And they came to the fortress of Tyre</vt:lpstr>
      <vt:lpstr>And they came to . . . all the cities of the Hivites and of the Canaanites</vt:lpstr>
      <vt:lpstr>And they came to . . . all the cities of the Hivites and of the Canaanites</vt:lpstr>
      <vt:lpstr>And they came to . . . all the cities of the Hivites and of the Canaanites</vt:lpstr>
      <vt:lpstr>And they came to . . . all the cities of the Hivites and of the Canaanites</vt:lpstr>
      <vt:lpstr>And they came to . . . all the cities of the Hivites and of the Canaanites</vt:lpstr>
      <vt:lpstr>And they came to . . . all the cities of the Hivites and of the Canaanites</vt:lpstr>
      <vt:lpstr>And they went out to the Negev of Judah at Beersheba</vt:lpstr>
      <vt:lpstr>And they went out to the Negev of Judah at Beersheba</vt:lpstr>
      <vt:lpstr>And they went out to the Negev of Judah at Beersheba</vt:lpstr>
      <vt:lpstr>And they went out to the Negev of Judah at Beersheba</vt:lpstr>
      <vt:lpstr>And they went out to the Negev of Judah at Beersheba</vt:lpstr>
      <vt:lpstr>And they went out to the Negev of Judah at Beersheba</vt:lpstr>
      <vt:lpstr>And they went out to the Negev of Judah at Beersheba</vt:lpstr>
      <vt:lpstr>And they went out to the Negev of Judah at Beersheba</vt:lpstr>
      <vt:lpstr>And they went out to the Negev of Judah at Beersheba</vt:lpstr>
      <vt:lpstr>So when they had gone throughout all the land, they came to Jerusalem</vt:lpstr>
      <vt:lpstr>So when they had gone throughout all the land, they came to Jerusalem</vt:lpstr>
      <vt:lpstr>So when they had gone throughout all the land, they came to Jerusalem</vt:lpstr>
      <vt:lpstr>So when they had gone throughout all the land, they came to Jerusalem</vt:lpstr>
      <vt:lpstr>They came to Jerusalem at the end of nine months and twenty days</vt:lpstr>
      <vt:lpstr>And Joab gave the sum of the numbering of the people to the king</vt:lpstr>
      <vt:lpstr>And Joab gave the sum of the numbering of the people to the king</vt:lpstr>
      <vt:lpstr>And Joab gave the sum of the numbering of the people to the king</vt:lpstr>
      <vt:lpstr>There were in Israel 800,000 brave men who drew the sword . . . the men of Judah were 500,000</vt:lpstr>
      <vt:lpstr>But David’s heart troubled him after he had numbered the people</vt:lpstr>
      <vt:lpstr>Then David said to Yahweh, “I have sinned greatly in what I have done”</vt:lpstr>
      <vt:lpstr>When David rose up in the morning</vt:lpstr>
      <vt:lpstr>The word of Yahweh came to the prophet Gad, David’s seer</vt:lpstr>
      <vt:lpstr>The word of Yahweh came to the prophet Gad, David’s seer</vt:lpstr>
      <vt:lpstr>The word of Yahweh came to the prophet Gad, David’s seer</vt:lpstr>
      <vt:lpstr>Thus says Yahweh, “I offer you three things; choose one of them for yourself, which I will do”</vt:lpstr>
      <vt:lpstr>Thus says Yahweh, “I offer you three things; choose one of them for yourself, which I will do”</vt:lpstr>
      <vt:lpstr>Shall three years of famine come to you in the land?</vt:lpstr>
      <vt:lpstr>Shall three years of famine come to you in the land?</vt:lpstr>
      <vt:lpstr>Or shall you flee three months before your enemies while they pursue you?</vt:lpstr>
      <vt:lpstr>Or shall you flee three months before your enemies while they pursue you?</vt:lpstr>
      <vt:lpstr>Or shall there be three days’ pestilence in your land?</vt:lpstr>
      <vt:lpstr>David said, “I am in great distress; let us fall into the hands of Yahweh, for his mercies are great”</vt:lpstr>
      <vt:lpstr>But do not let me fall into the hand of man</vt:lpstr>
      <vt:lpstr>But do not let me fall into the hand of man</vt:lpstr>
      <vt:lpstr>And 70,000 men of the people from Dan to Beersheba died</vt:lpstr>
      <vt:lpstr>And 70,000 men of the people from Dan to Beersheba died</vt:lpstr>
      <vt:lpstr>And 70,000 men of the people from Dan to Beersheba died</vt:lpstr>
      <vt:lpstr>And when the angel stretched out his hand toward Jerusalem to destroy it</vt:lpstr>
      <vt:lpstr>And when the angel stretched out his hand toward Jerusalem to destroy it</vt:lpstr>
      <vt:lpstr>And when the angel stretched out his hand toward Jerusalem to destroy it</vt:lpstr>
      <vt:lpstr>But Yahweh relented from the disaster and said to the angel . . . “It is enough, stay your hand”</vt:lpstr>
      <vt:lpstr>And the angel of Yahweh was by the threshing floor of Araunah the Jebusite</vt:lpstr>
      <vt:lpstr>And the angel of Yahweh was by the threshing floor of Araunah the Jebusite</vt:lpstr>
      <vt:lpstr>And the angel of Yahweh was by the threshing floor of Araunah the Jebusite</vt:lpstr>
      <vt:lpstr>And the angel of Yahweh was by the threshing floor of Araunah the Jebusite</vt:lpstr>
      <vt:lpstr>And the angel of Yahweh was by the threshing floor of Araunah the Jebusite</vt:lpstr>
      <vt:lpstr>And the angel of Yahweh was by the threshing floor of Araunah the Jebusite</vt:lpstr>
      <vt:lpstr>And the angel of Yahweh was by the threshing floor of Araunah the Jebusite</vt:lpstr>
      <vt:lpstr>And the angel of Yahweh was by the threshing floor of Araunah the Jebusite</vt:lpstr>
      <vt:lpstr>And the angel of Yahweh was by the threshing floor of Araunah the Jebusite</vt:lpstr>
      <vt:lpstr>And the angel of Yahweh was by the threshing floor of Araunah the Jebusite</vt:lpstr>
      <vt:lpstr>And the angel of Yahweh was by the threshing floor of Araunah the Jebusite</vt:lpstr>
      <vt:lpstr>And the angel of Yahweh was by the threshing floor of Araunah the Jebusite</vt:lpstr>
      <vt:lpstr>David spoke to Yahweh . . . “I have sinned, but these sheep, what have they done?”</vt:lpstr>
      <vt:lpstr>Please let your hand be against me and against my father’s house </vt:lpstr>
      <vt:lpstr>Gad said to David . . . “Go build an altar to Yahweh at the threshing floor of Araunah”</vt:lpstr>
      <vt:lpstr>Gad said to David . . . “Go build an altar to Yahweh at the threshing floor of Araunah”</vt:lpstr>
      <vt:lpstr>So David went up, as Yahweh had commanded through Gad</vt:lpstr>
      <vt:lpstr>So David went up, as Yahweh had commanded through Gad</vt:lpstr>
      <vt:lpstr>When Araunah looked and saw the king . . . he bowed himself before the king </vt:lpstr>
      <vt:lpstr>And Araunah said, “Why has my lord the king come to his servant?”</vt:lpstr>
      <vt:lpstr>David said, “To buy the threshing floor from you, to build an altar to Yahweh”</vt:lpstr>
      <vt:lpstr>Then Araunah said to David, “Let my lord the king take and offer up what seems good to him”</vt:lpstr>
      <vt:lpstr>Here are the oxen for the burnt offering and the threshing sledges and yokes . . . for the wood</vt:lpstr>
      <vt:lpstr>Here are the oxen for the burnt offering and the threshing sledges and yokes . . . for the wood</vt:lpstr>
      <vt:lpstr>Here are the oxen for the burnt offering and the threshing sledges and yokes . . . for the wood</vt:lpstr>
      <vt:lpstr>Here are the oxen for the burnt offering and the threshing sledges and yokes . . . for the wood</vt:lpstr>
      <vt:lpstr>All of this, O king, Araunah gives to the king . . . may Yahweh your God accept you</vt:lpstr>
      <vt:lpstr>But the king said . . . “No, I will buy it from you for a price”</vt:lpstr>
      <vt:lpstr>I will not offer burnt offerings to Yahweh my God that cost me nothing</vt:lpstr>
      <vt:lpstr>I will not offer burnt offerings to Yahweh my God that cost me nothing</vt:lpstr>
      <vt:lpstr>I will not offer burnt offerings to Yahweh my God that cost me nothing</vt:lpstr>
      <vt:lpstr>So David bought the threshing floor and the oxen for 50 shekels of silver</vt:lpstr>
      <vt:lpstr>So David bought the threshing floor and the oxen for 50 shekels of silver</vt:lpstr>
      <vt:lpstr>So David bought the threshing floor and the oxen for 50 shekels of silver</vt:lpstr>
      <vt:lpstr>So David bought the threshing floor and the oxen for 50 shekels of silver</vt:lpstr>
      <vt:lpstr>So David bought the threshing floor and the oxen for 50 shekels of silver</vt:lpstr>
      <vt:lpstr>And David built there an altar to Yahweh and offered burnt offerings and peace offerings</vt:lpstr>
      <vt:lpstr>And David built there an altar to Yahweh and offered burnt offerings and peace offerings</vt:lpstr>
      <vt:lpstr>Yahweh responded to the plea for the land, and the plague was averted from Israel</vt:lpstr>
      <vt:lpstr>Yahweh responded to the plea for the land, and the plague was averted from Israel</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24, Photo Companion to the Bible</dc:title>
  <dc:subject>Photo Companion to the Bible</dc:subject>
  <dc:creator>BiblePlaces.com</dc:creator>
  <cp:lastModifiedBy>Todd Bolen</cp:lastModifiedBy>
  <cp:revision>115</cp:revision>
  <dcterms:created xsi:type="dcterms:W3CDTF">2020-04-09T21:15:56Z</dcterms:created>
  <dcterms:modified xsi:type="dcterms:W3CDTF">2021-12-27T00:42:22Z</dcterms:modified>
</cp:coreProperties>
</file>